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4"/>
  </p:sldMasterIdLst>
  <p:notesMasterIdLst>
    <p:notesMasterId r:id="rId31"/>
  </p:notesMasterIdLst>
  <p:sldIdLst>
    <p:sldId id="256" r:id="rId5"/>
    <p:sldId id="262" r:id="rId6"/>
    <p:sldId id="257" r:id="rId7"/>
    <p:sldId id="294" r:id="rId8"/>
    <p:sldId id="258" r:id="rId9"/>
    <p:sldId id="260" r:id="rId10"/>
    <p:sldId id="261" r:id="rId11"/>
    <p:sldId id="279" r:id="rId12"/>
    <p:sldId id="278" r:id="rId13"/>
    <p:sldId id="293" r:id="rId14"/>
    <p:sldId id="268" r:id="rId15"/>
    <p:sldId id="296" r:id="rId16"/>
    <p:sldId id="265" r:id="rId17"/>
    <p:sldId id="277" r:id="rId18"/>
    <p:sldId id="276" r:id="rId19"/>
    <p:sldId id="292" r:id="rId20"/>
    <p:sldId id="282" r:id="rId21"/>
    <p:sldId id="295" r:id="rId22"/>
    <p:sldId id="275" r:id="rId23"/>
    <p:sldId id="283" r:id="rId24"/>
    <p:sldId id="286" r:id="rId25"/>
    <p:sldId id="269" r:id="rId26"/>
    <p:sldId id="264" r:id="rId27"/>
    <p:sldId id="287" r:id="rId28"/>
    <p:sldId id="297" r:id="rId29"/>
    <p:sldId id="291"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3E1B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llemlayout 2 - Markerin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8" d="100"/>
          <a:sy n="58" d="100"/>
        </p:scale>
        <p:origin x="704" y="44"/>
      </p:cViewPr>
      <p:guideLst>
        <p:guide orient="horz" pos="2387"/>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tiff>
</file>

<file path=ppt/media/image7.tiff>
</file>

<file path=ppt/media/image8.tif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Pladsholder til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345581-1A6B-4085-BC94-9BC27E706278}" type="datetimeFigureOut">
              <a:rPr lang="en-GB" smtClean="0"/>
              <a:t>17/04/2018</a:t>
            </a:fld>
            <a:endParaRPr lang="en-GB"/>
          </a:p>
        </p:txBody>
      </p:sp>
      <p:sp>
        <p:nvSpPr>
          <p:cNvPr id="4" name="Pladsholder til diasbillede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Pladsholder til no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GB"/>
          </a:p>
        </p:txBody>
      </p:sp>
      <p:sp>
        <p:nvSpPr>
          <p:cNvPr id="6" name="Pladsholder til sidefod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Pladsholder til dias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B353C3E-09B0-4B75-9312-93B544BD7538}" type="slidenum">
              <a:rPr lang="en-GB" smtClean="0"/>
              <a:t>‹nr.›</a:t>
            </a:fld>
            <a:endParaRPr lang="en-GB"/>
          </a:p>
        </p:txBody>
      </p:sp>
    </p:spTree>
    <p:extLst>
      <p:ext uri="{BB962C8B-B14F-4D97-AF65-F5344CB8AC3E}">
        <p14:creationId xmlns:p14="http://schemas.microsoft.com/office/powerpoint/2010/main" val="2778161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dias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noProof="0"/>
          </a:p>
        </p:txBody>
      </p:sp>
      <p:sp>
        <p:nvSpPr>
          <p:cNvPr id="4" name="Pladsholder til diasnummer 3"/>
          <p:cNvSpPr>
            <a:spLocks noGrp="1"/>
          </p:cNvSpPr>
          <p:nvPr>
            <p:ph type="sldNum" sz="quarter" idx="10"/>
          </p:nvPr>
        </p:nvSpPr>
        <p:spPr/>
        <p:txBody>
          <a:bodyPr/>
          <a:lstStyle/>
          <a:p>
            <a:fld id="{FB353C3E-09B0-4B75-9312-93B544BD7538}" type="slidenum">
              <a:rPr lang="en-GB" smtClean="0"/>
              <a:t>7</a:t>
            </a:fld>
            <a:endParaRPr lang="en-GB"/>
          </a:p>
        </p:txBody>
      </p:sp>
    </p:spTree>
    <p:extLst>
      <p:ext uri="{BB962C8B-B14F-4D97-AF65-F5344CB8AC3E}">
        <p14:creationId xmlns:p14="http://schemas.microsoft.com/office/powerpoint/2010/main" val="33600734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AE7C37D5-36E3-4B91-9194-752667469229}" type="slidenum">
              <a:rPr lang="da-DK" altLang="en-US" smtClean="0"/>
              <a:pPr eaLnBrk="1" hangingPunct="1"/>
              <a:t>8</a:t>
            </a:fld>
            <a:endParaRPr lang="da-DK" altLang="en-US"/>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096743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dias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GB"/>
          </a:p>
        </p:txBody>
      </p:sp>
      <p:sp>
        <p:nvSpPr>
          <p:cNvPr id="4" name="Pladsholder til diasnummer 3"/>
          <p:cNvSpPr>
            <a:spLocks noGrp="1"/>
          </p:cNvSpPr>
          <p:nvPr>
            <p:ph type="sldNum" sz="quarter" idx="10"/>
          </p:nvPr>
        </p:nvSpPr>
        <p:spPr/>
        <p:txBody>
          <a:bodyPr/>
          <a:lstStyle/>
          <a:p>
            <a:fld id="{FB353C3E-09B0-4B75-9312-93B544BD7538}" type="slidenum">
              <a:rPr lang="en-GB" smtClean="0"/>
              <a:t>9</a:t>
            </a:fld>
            <a:endParaRPr lang="en-GB"/>
          </a:p>
        </p:txBody>
      </p:sp>
    </p:spTree>
    <p:extLst>
      <p:ext uri="{BB962C8B-B14F-4D97-AF65-F5344CB8AC3E}">
        <p14:creationId xmlns:p14="http://schemas.microsoft.com/office/powerpoint/2010/main" val="2571217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dias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GB"/>
          </a:p>
        </p:txBody>
      </p:sp>
      <p:sp>
        <p:nvSpPr>
          <p:cNvPr id="4" name="Pladsholder til diasnummer 3"/>
          <p:cNvSpPr>
            <a:spLocks noGrp="1"/>
          </p:cNvSpPr>
          <p:nvPr>
            <p:ph type="sldNum" sz="quarter" idx="10"/>
          </p:nvPr>
        </p:nvSpPr>
        <p:spPr/>
        <p:txBody>
          <a:bodyPr/>
          <a:lstStyle/>
          <a:p>
            <a:fld id="{FB353C3E-09B0-4B75-9312-93B544BD7538}" type="slidenum">
              <a:rPr lang="en-GB" smtClean="0"/>
              <a:t>10</a:t>
            </a:fld>
            <a:endParaRPr lang="en-GB"/>
          </a:p>
        </p:txBody>
      </p:sp>
    </p:spTree>
    <p:extLst>
      <p:ext uri="{BB962C8B-B14F-4D97-AF65-F5344CB8AC3E}">
        <p14:creationId xmlns:p14="http://schemas.microsoft.com/office/powerpoint/2010/main" val="419281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00F470EB-312B-4A4E-AC4C-CA4CA27F5E37}" type="slidenum">
              <a:rPr lang="da-DK" altLang="en-US"/>
              <a:pPr eaLnBrk="1" hangingPunct="1">
                <a:defRPr/>
              </a:pPr>
              <a:t>11</a:t>
            </a:fld>
            <a:endParaRPr lang="da-DK" altLang="en-US"/>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1902655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B6EA9B4B-62D8-4245-B395-074506F4EF42}" type="slidenum">
              <a:rPr lang="da-DK" altLang="en-US"/>
              <a:pPr eaLnBrk="1" hangingPunct="1">
                <a:defRPr/>
              </a:pPr>
              <a:t>22</a:t>
            </a:fld>
            <a:endParaRPr lang="da-DK" altLang="en-US"/>
          </a:p>
        </p:txBody>
      </p:sp>
      <p:sp>
        <p:nvSpPr>
          <p:cNvPr id="91139" name="Rectangle 2"/>
          <p:cNvSpPr>
            <a:spLocks noGrp="1" noRot="1" noChangeAspect="1" noChangeArrowheads="1" noTextEdit="1"/>
          </p:cNvSpPr>
          <p:nvPr>
            <p:ph type="sldImg"/>
          </p:nvPr>
        </p:nvSpPr>
        <p:spPr>
          <a:ln/>
        </p:spPr>
      </p:sp>
      <p:sp>
        <p:nvSpPr>
          <p:cNvPr id="9114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17725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571F857E-E19A-45C4-80B7-F4956C100036}" type="slidenum">
              <a:rPr lang="da-DK" altLang="en-US"/>
              <a:pPr eaLnBrk="1" hangingPunct="1">
                <a:defRPr/>
              </a:pPr>
              <a:t>23</a:t>
            </a:fld>
            <a:endParaRPr lang="da-DK" altLang="en-US"/>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614169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el og indholdsobjekt">
    <p:spTree>
      <p:nvGrpSpPr>
        <p:cNvPr id="1" name=""/>
        <p:cNvGrpSpPr/>
        <p:nvPr/>
      </p:nvGrpSpPr>
      <p:grpSpPr>
        <a:xfrm>
          <a:off x="0" y="0"/>
          <a:ext cx="0" cy="0"/>
          <a:chOff x="0" y="0"/>
          <a:chExt cx="0" cy="0"/>
        </a:xfrm>
      </p:grpSpPr>
      <p:sp>
        <p:nvSpPr>
          <p:cNvPr id="7" name="Rectangle 7"/>
          <p:cNvSpPr/>
          <p:nvPr/>
        </p:nvSpPr>
        <p:spPr>
          <a:xfrm>
            <a:off x="0" y="0"/>
            <a:ext cx="9148293" cy="6858000"/>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lIns="84134" tIns="42067" rIns="84134" bIns="42067" rtlCol="0" anchor="ctr"/>
          <a:lstStyle/>
          <a:p>
            <a:pPr algn="ctr"/>
            <a:endParaRPr lang="en-US"/>
          </a:p>
        </p:txBody>
      </p:sp>
      <p:pic>
        <p:nvPicPr>
          <p:cNvPr id="9" name="Picture 1" descr="5foto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8502" y="1177144"/>
            <a:ext cx="7644160" cy="1867488"/>
          </a:xfrm>
          <a:prstGeom prst="rect">
            <a:avLst/>
          </a:prstGeom>
        </p:spPr>
      </p:pic>
      <p:pic>
        <p:nvPicPr>
          <p:cNvPr id="10" name="Picture 2" descr="CPH_CBA_Payoff_NEG_CMY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504" y="1058114"/>
            <a:ext cx="6726279" cy="182519"/>
          </a:xfrm>
          <a:prstGeom prst="rect">
            <a:avLst/>
          </a:prstGeom>
        </p:spPr>
      </p:pic>
      <p:sp>
        <p:nvSpPr>
          <p:cNvPr id="20" name="Pladsholder til tekst 19"/>
          <p:cNvSpPr>
            <a:spLocks noGrp="1"/>
          </p:cNvSpPr>
          <p:nvPr>
            <p:ph type="body" sz="quarter" idx="10" hasCustomPrompt="1"/>
          </p:nvPr>
        </p:nvSpPr>
        <p:spPr>
          <a:xfrm>
            <a:off x="1037036" y="3349346"/>
            <a:ext cx="6807747" cy="722166"/>
          </a:xfrm>
          <a:prstGeom prst="rect">
            <a:avLst/>
          </a:prstGeom>
          <a:ln>
            <a:noFill/>
          </a:ln>
        </p:spPr>
        <p:txBody>
          <a:bodyPr lIns="84134" tIns="42067" rIns="84134" bIns="42067"/>
          <a:lstStyle>
            <a:lvl1pPr>
              <a:buNone/>
              <a:defRPr sz="3300">
                <a:solidFill>
                  <a:srgbClr val="FBB040"/>
                </a:solidFill>
              </a:defRPr>
            </a:lvl1pPr>
            <a:lvl2pPr>
              <a:buNone/>
              <a:defRPr/>
            </a:lvl2pPr>
            <a:lvl3pPr>
              <a:buNone/>
              <a:defRPr/>
            </a:lvl3pPr>
          </a:lstStyle>
          <a:p>
            <a:pPr lvl="0"/>
            <a:r>
              <a:rPr lang="da-DK"/>
              <a:t>Tilføj titel</a:t>
            </a:r>
          </a:p>
        </p:txBody>
      </p:sp>
      <p:sp>
        <p:nvSpPr>
          <p:cNvPr id="22" name="Pladsholder til tekst 21"/>
          <p:cNvSpPr>
            <a:spLocks noGrp="1"/>
          </p:cNvSpPr>
          <p:nvPr>
            <p:ph type="body" sz="quarter" idx="11" hasCustomPrompt="1"/>
          </p:nvPr>
        </p:nvSpPr>
        <p:spPr>
          <a:xfrm>
            <a:off x="1037036" y="4073775"/>
            <a:ext cx="6816159" cy="2103159"/>
          </a:xfrm>
          <a:prstGeom prst="rect">
            <a:avLst/>
          </a:prstGeom>
        </p:spPr>
        <p:txBody>
          <a:bodyPr lIns="84134" tIns="42067" rIns="84134" bIns="42067"/>
          <a:lstStyle>
            <a:lvl1pPr>
              <a:buNone/>
              <a:defRPr sz="1300" baseline="0">
                <a:solidFill>
                  <a:srgbClr val="FFFFFF"/>
                </a:solidFill>
              </a:defRPr>
            </a:lvl1pPr>
          </a:lstStyle>
          <a:p>
            <a:pPr lvl="0"/>
            <a:r>
              <a:rPr lang="da-DK">
                <a:solidFill>
                  <a:srgbClr val="FFFFFF"/>
                </a:solidFill>
              </a:rPr>
              <a:t>PowerPoint 31.07.2012 [RET DATO]</a:t>
            </a:r>
            <a:endParaRPr lang="da-DK"/>
          </a:p>
        </p:txBody>
      </p:sp>
      <p:pic>
        <p:nvPicPr>
          <p:cNvPr id="11" name="Picture 5" descr="CPHbusinessNEG_RGB.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95541" y="9991"/>
            <a:ext cx="2152751" cy="854039"/>
          </a:xfrm>
          <a:prstGeom prst="rect">
            <a:avLst/>
          </a:prstGeom>
        </p:spPr>
      </p:pic>
    </p:spTree>
    <p:extLst>
      <p:ext uri="{BB962C8B-B14F-4D97-AF65-F5344CB8AC3E}">
        <p14:creationId xmlns:p14="http://schemas.microsoft.com/office/powerpoint/2010/main" val="11833404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cSld name="Kun titel">
    <p:spTree>
      <p:nvGrpSpPr>
        <p:cNvPr id="1" name=""/>
        <p:cNvGrpSpPr/>
        <p:nvPr/>
      </p:nvGrpSpPr>
      <p:grpSpPr>
        <a:xfrm>
          <a:off x="0" y="0"/>
          <a:ext cx="0" cy="0"/>
          <a:chOff x="0" y="0"/>
          <a:chExt cx="0" cy="0"/>
        </a:xfrm>
      </p:grpSpPr>
      <p:sp>
        <p:nvSpPr>
          <p:cNvPr id="2" name="Titel 1"/>
          <p:cNvSpPr>
            <a:spLocks noGrp="1"/>
          </p:cNvSpPr>
          <p:nvPr>
            <p:ph type="title"/>
          </p:nvPr>
        </p:nvSpPr>
        <p:spPr>
          <a:xfrm>
            <a:off x="457200" y="735013"/>
            <a:ext cx="8229600" cy="1143000"/>
          </a:xfrm>
          <a:prstGeom prst="rect">
            <a:avLst/>
          </a:prstGeom>
        </p:spPr>
        <p:txBody>
          <a:bodyPr/>
          <a:lstStyle/>
          <a:p>
            <a:r>
              <a:rPr lang="da-DK"/>
              <a:t>Klik for at redigere titeltypografi i masteren</a:t>
            </a:r>
          </a:p>
        </p:txBody>
      </p:sp>
    </p:spTree>
    <p:extLst>
      <p:ext uri="{BB962C8B-B14F-4D97-AF65-F5344CB8AC3E}">
        <p14:creationId xmlns:p14="http://schemas.microsoft.com/office/powerpoint/2010/main" val="2145085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Nyt emne">
    <p:spTree>
      <p:nvGrpSpPr>
        <p:cNvPr id="1" name=""/>
        <p:cNvGrpSpPr/>
        <p:nvPr/>
      </p:nvGrpSpPr>
      <p:grpSpPr>
        <a:xfrm>
          <a:off x="0" y="0"/>
          <a:ext cx="0" cy="0"/>
          <a:chOff x="0" y="0"/>
          <a:chExt cx="0" cy="0"/>
        </a:xfrm>
      </p:grpSpPr>
      <p:sp>
        <p:nvSpPr>
          <p:cNvPr id="3" name="Rectangle 7"/>
          <p:cNvSpPr/>
          <p:nvPr/>
        </p:nvSpPr>
        <p:spPr>
          <a:xfrm>
            <a:off x="0" y="0"/>
            <a:ext cx="9148293" cy="6858000"/>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lIns="84134" tIns="42067" rIns="84134" bIns="42067" rtlCol="0" anchor="ctr"/>
          <a:lstStyle/>
          <a:p>
            <a:pPr algn="ctr"/>
            <a:endParaRPr lang="en-US"/>
          </a:p>
        </p:txBody>
      </p:sp>
      <p:pic>
        <p:nvPicPr>
          <p:cNvPr id="4" name="Picture 6" descr="3foto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8502" y="1200324"/>
            <a:ext cx="6900755" cy="3168687"/>
          </a:xfrm>
          <a:prstGeom prst="rect">
            <a:avLst/>
          </a:prstGeom>
        </p:spPr>
      </p:pic>
      <p:sp>
        <p:nvSpPr>
          <p:cNvPr id="8" name="Pladsholder til tekst 7"/>
          <p:cNvSpPr>
            <a:spLocks noGrp="1"/>
          </p:cNvSpPr>
          <p:nvPr>
            <p:ph type="body" sz="quarter" idx="10" hasCustomPrompt="1"/>
          </p:nvPr>
        </p:nvSpPr>
        <p:spPr>
          <a:xfrm>
            <a:off x="1037189" y="4468599"/>
            <a:ext cx="6982068" cy="717493"/>
          </a:xfrm>
          <a:prstGeom prst="rect">
            <a:avLst/>
          </a:prstGeom>
        </p:spPr>
        <p:txBody>
          <a:bodyPr lIns="84134" tIns="42067" rIns="84134" bIns="42067"/>
          <a:lstStyle>
            <a:lvl1pPr>
              <a:buNone/>
              <a:defRPr sz="3300">
                <a:solidFill>
                  <a:srgbClr val="FBB040"/>
                </a:solidFill>
              </a:defRPr>
            </a:lvl1pPr>
          </a:lstStyle>
          <a:p>
            <a:pPr lvl="0"/>
            <a:r>
              <a:rPr lang="da-DK"/>
              <a:t>Overskrift</a:t>
            </a:r>
          </a:p>
        </p:txBody>
      </p:sp>
      <p:sp>
        <p:nvSpPr>
          <p:cNvPr id="12" name="Pladsholder til tekst 11"/>
          <p:cNvSpPr>
            <a:spLocks noGrp="1"/>
          </p:cNvSpPr>
          <p:nvPr>
            <p:ph type="body" sz="quarter" idx="11" hasCustomPrompt="1"/>
          </p:nvPr>
        </p:nvSpPr>
        <p:spPr>
          <a:xfrm>
            <a:off x="1037036" y="5194507"/>
            <a:ext cx="6982220" cy="1369537"/>
          </a:xfrm>
          <a:prstGeom prst="rect">
            <a:avLst/>
          </a:prstGeom>
        </p:spPr>
        <p:txBody>
          <a:bodyPr lIns="84134" tIns="42067" rIns="84134" bIns="42067"/>
          <a:lstStyle>
            <a:lvl1pPr marL="0" indent="0">
              <a:buFontTx/>
              <a:buNone/>
              <a:defRPr baseline="0">
                <a:solidFill>
                  <a:srgbClr val="FFFFFF"/>
                </a:solidFill>
              </a:defRPr>
            </a:lvl1pPr>
          </a:lstStyle>
          <a:p>
            <a:pPr lvl="0"/>
            <a:r>
              <a:rPr lang="da-DK" err="1"/>
              <a:t>Duis</a:t>
            </a:r>
            <a:r>
              <a:rPr lang="da-DK"/>
              <a:t> </a:t>
            </a:r>
            <a:r>
              <a:rPr lang="da-DK" err="1"/>
              <a:t>autem</a:t>
            </a:r>
            <a:r>
              <a:rPr lang="da-DK"/>
              <a:t> vel </a:t>
            </a:r>
            <a:r>
              <a:rPr lang="da-DK" err="1"/>
              <a:t>eum</a:t>
            </a:r>
            <a:r>
              <a:rPr lang="da-DK"/>
              <a:t> </a:t>
            </a:r>
            <a:r>
              <a:rPr lang="da-DK" err="1"/>
              <a:t>iriure</a:t>
            </a:r>
            <a:r>
              <a:rPr lang="da-DK"/>
              <a:t> </a:t>
            </a:r>
            <a:r>
              <a:rPr lang="da-DK" err="1"/>
              <a:t>dolor</a:t>
            </a:r>
            <a:r>
              <a:rPr lang="da-DK"/>
              <a:t> in </a:t>
            </a:r>
            <a:r>
              <a:rPr lang="da-DK" err="1"/>
              <a:t>hendrerit</a:t>
            </a:r>
            <a:r>
              <a:rPr lang="da-DK"/>
              <a:t> in </a:t>
            </a:r>
            <a:r>
              <a:rPr lang="da-DK" err="1"/>
              <a:t>vulputate</a:t>
            </a:r>
            <a:r>
              <a:rPr lang="da-DK"/>
              <a:t> </a:t>
            </a:r>
            <a:r>
              <a:rPr lang="da-DK" err="1"/>
              <a:t>velit</a:t>
            </a:r>
            <a:r>
              <a:rPr lang="da-DK"/>
              <a:t> </a:t>
            </a:r>
            <a:r>
              <a:rPr lang="da-DK" err="1"/>
              <a:t>hendrerit</a:t>
            </a:r>
            <a:r>
              <a:rPr lang="da-DK"/>
              <a:t> in </a:t>
            </a:r>
            <a:r>
              <a:rPr lang="da-DK" err="1"/>
              <a:t>vulputate</a:t>
            </a:r>
            <a:r>
              <a:rPr lang="da-DK"/>
              <a:t> </a:t>
            </a:r>
            <a:r>
              <a:rPr lang="da-DK" err="1"/>
              <a:t>velit</a:t>
            </a:r>
            <a:r>
              <a:rPr lang="da-DK"/>
              <a:t> </a:t>
            </a:r>
            <a:r>
              <a:rPr lang="da-DK" err="1"/>
              <a:t>hendrerit</a:t>
            </a:r>
            <a:r>
              <a:rPr lang="da-DK"/>
              <a:t> in </a:t>
            </a:r>
            <a:r>
              <a:rPr lang="da-DK" err="1"/>
              <a:t>vulputate</a:t>
            </a:r>
            <a:r>
              <a:rPr lang="da-DK"/>
              <a:t> </a:t>
            </a:r>
            <a:r>
              <a:rPr lang="da-DK" err="1"/>
              <a:t>velit</a:t>
            </a:r>
            <a:endParaRPr lang="da-DK"/>
          </a:p>
        </p:txBody>
      </p:sp>
      <p:pic>
        <p:nvPicPr>
          <p:cNvPr id="6" name="Picture 5" descr="CPHbusinessNEG_RGB.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95541" y="9991"/>
            <a:ext cx="2152751" cy="854039"/>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Normal side">
    <p:spTree>
      <p:nvGrpSpPr>
        <p:cNvPr id="1" name=""/>
        <p:cNvGrpSpPr/>
        <p:nvPr/>
      </p:nvGrpSpPr>
      <p:grpSpPr>
        <a:xfrm>
          <a:off x="0" y="0"/>
          <a:ext cx="0" cy="0"/>
          <a:chOff x="0" y="0"/>
          <a:chExt cx="0" cy="0"/>
        </a:xfrm>
      </p:grpSpPr>
      <p:sp>
        <p:nvSpPr>
          <p:cNvPr id="6" name="Pladsholder til tekst 5"/>
          <p:cNvSpPr>
            <a:spLocks noGrp="1"/>
          </p:cNvSpPr>
          <p:nvPr>
            <p:ph type="body" sz="quarter" idx="10"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a:t>Skriv titel</a:t>
            </a:r>
          </a:p>
        </p:txBody>
      </p:sp>
      <p:sp>
        <p:nvSpPr>
          <p:cNvPr id="5" name="Pladsholder til indhold 4"/>
          <p:cNvSpPr>
            <a:spLocks noGrp="1"/>
          </p:cNvSpPr>
          <p:nvPr>
            <p:ph sz="quarter" idx="12"/>
          </p:nvPr>
        </p:nvSpPr>
        <p:spPr>
          <a:xfrm>
            <a:off x="510347" y="2116874"/>
            <a:ext cx="8086620" cy="3773393"/>
          </a:xfrm>
          <a:prstGeom prst="rect">
            <a:avLst/>
          </a:prstGeom>
        </p:spPr>
        <p:txBody>
          <a:bodyPr lIns="84134" tIns="42067" rIns="84134" bIns="42067"/>
          <a:lstStyle>
            <a:lvl1pPr>
              <a:defRPr sz="2400"/>
            </a:lvl1pPr>
            <a:lvl2pPr>
              <a:defRPr sz="1800"/>
            </a:lvl2pPr>
            <a:lvl3pPr>
              <a:defRPr sz="1800"/>
            </a:lvl3pPr>
            <a:lvl4pPr>
              <a:defRPr sz="1800"/>
            </a:lvl4pPr>
            <a:lvl5pPr>
              <a:defRPr sz="1800"/>
            </a:lvl5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o indholdsobjekter">
    <p:spTree>
      <p:nvGrpSpPr>
        <p:cNvPr id="1" name=""/>
        <p:cNvGrpSpPr/>
        <p:nvPr/>
      </p:nvGrpSpPr>
      <p:grpSpPr>
        <a:xfrm>
          <a:off x="0" y="0"/>
          <a:ext cx="0" cy="0"/>
          <a:chOff x="0" y="0"/>
          <a:chExt cx="0" cy="0"/>
        </a:xfrm>
      </p:grpSpPr>
      <p:sp>
        <p:nvSpPr>
          <p:cNvPr id="3" name="Pladsholder til indhold 2"/>
          <p:cNvSpPr>
            <a:spLocks noGrp="1"/>
          </p:cNvSpPr>
          <p:nvPr>
            <p:ph sz="half" idx="1"/>
          </p:nvPr>
        </p:nvSpPr>
        <p:spPr>
          <a:xfrm>
            <a:off x="510346" y="2056143"/>
            <a:ext cx="3985453" cy="4070020"/>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p>
        </p:txBody>
      </p:sp>
      <p:sp>
        <p:nvSpPr>
          <p:cNvPr id="4" name="Pladsholder til indhold 3"/>
          <p:cNvSpPr>
            <a:spLocks noGrp="1"/>
          </p:cNvSpPr>
          <p:nvPr>
            <p:ph sz="half" idx="2"/>
          </p:nvPr>
        </p:nvSpPr>
        <p:spPr>
          <a:xfrm>
            <a:off x="4648201" y="2056144"/>
            <a:ext cx="3948766" cy="4070019"/>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p>
        </p:txBody>
      </p:sp>
      <p:sp>
        <p:nvSpPr>
          <p:cNvPr id="8" name="Pladsholder til tekst 5"/>
          <p:cNvSpPr>
            <a:spLocks noGrp="1"/>
          </p:cNvSpPr>
          <p:nvPr>
            <p:ph type="body" sz="quarter" idx="13"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a:t>Skriv titel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ammenligning">
    <p:spTree>
      <p:nvGrpSpPr>
        <p:cNvPr id="1" name=""/>
        <p:cNvGrpSpPr/>
        <p:nvPr/>
      </p:nvGrpSpPr>
      <p:grpSpPr>
        <a:xfrm>
          <a:off x="0" y="0"/>
          <a:ext cx="0" cy="0"/>
          <a:chOff x="0" y="0"/>
          <a:chExt cx="0" cy="0"/>
        </a:xfrm>
      </p:grpSpPr>
      <p:sp>
        <p:nvSpPr>
          <p:cNvPr id="3" name="Pladsholder til tekst 2"/>
          <p:cNvSpPr>
            <a:spLocks noGrp="1"/>
          </p:cNvSpPr>
          <p:nvPr>
            <p:ph type="body" idx="1"/>
          </p:nvPr>
        </p:nvSpPr>
        <p:spPr>
          <a:xfrm>
            <a:off x="510346" y="2029639"/>
            <a:ext cx="3987042" cy="639762"/>
          </a:xfrm>
          <a:prstGeom prst="rect">
            <a:avLst/>
          </a:prstGeom>
        </p:spPr>
        <p:txBody>
          <a:bodyPr lIns="91437" tIns="45718" rIns="91437" bIns="45718" anchor="b"/>
          <a:lstStyle>
            <a:lvl1pPr marL="0" indent="0">
              <a:buNone/>
              <a:defRPr sz="2400" b="1"/>
            </a:lvl1pPr>
            <a:lvl2pPr marL="457184" indent="0">
              <a:buNone/>
              <a:defRPr sz="2000" b="1"/>
            </a:lvl2pPr>
            <a:lvl3pPr marL="914368" indent="0">
              <a:buNone/>
              <a:defRPr sz="1800" b="1"/>
            </a:lvl3pPr>
            <a:lvl4pPr marL="1371552" indent="0">
              <a:buNone/>
              <a:defRPr sz="1600" b="1"/>
            </a:lvl4pPr>
            <a:lvl5pPr marL="1828736" indent="0">
              <a:buNone/>
              <a:defRPr sz="1600" b="1"/>
            </a:lvl5pPr>
            <a:lvl6pPr marL="2285919" indent="0">
              <a:buNone/>
              <a:defRPr sz="1600" b="1"/>
            </a:lvl6pPr>
            <a:lvl7pPr marL="2743103" indent="0">
              <a:buNone/>
              <a:defRPr sz="1600" b="1"/>
            </a:lvl7pPr>
            <a:lvl8pPr marL="3200287" indent="0">
              <a:buNone/>
              <a:defRPr sz="1600" b="1"/>
            </a:lvl8pPr>
            <a:lvl9pPr marL="3657471" indent="0">
              <a:buNone/>
              <a:defRPr sz="1600" b="1"/>
            </a:lvl9pPr>
          </a:lstStyle>
          <a:p>
            <a:pPr lvl="0"/>
            <a:r>
              <a:rPr lang="da-DK"/>
              <a:t>Klik for at redigere i master</a:t>
            </a:r>
          </a:p>
        </p:txBody>
      </p:sp>
      <p:sp>
        <p:nvSpPr>
          <p:cNvPr id="4" name="Pladsholder til indhold 3"/>
          <p:cNvSpPr>
            <a:spLocks noGrp="1"/>
          </p:cNvSpPr>
          <p:nvPr>
            <p:ph sz="half" idx="2"/>
          </p:nvPr>
        </p:nvSpPr>
        <p:spPr>
          <a:xfrm>
            <a:off x="510346" y="2669402"/>
            <a:ext cx="3987041" cy="3456762"/>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p>
        </p:txBody>
      </p:sp>
      <p:sp>
        <p:nvSpPr>
          <p:cNvPr id="5" name="Pladsholder til tekst 4"/>
          <p:cNvSpPr>
            <a:spLocks noGrp="1"/>
          </p:cNvSpPr>
          <p:nvPr>
            <p:ph type="body" sz="quarter" idx="3"/>
          </p:nvPr>
        </p:nvSpPr>
        <p:spPr>
          <a:xfrm>
            <a:off x="4645026" y="2029639"/>
            <a:ext cx="3951941" cy="639762"/>
          </a:xfrm>
          <a:prstGeom prst="rect">
            <a:avLst/>
          </a:prstGeom>
        </p:spPr>
        <p:txBody>
          <a:bodyPr lIns="91437" tIns="45718" rIns="91437" bIns="45718" anchor="b"/>
          <a:lstStyle>
            <a:lvl1pPr marL="0" indent="0">
              <a:buNone/>
              <a:defRPr sz="2400" b="1"/>
            </a:lvl1pPr>
            <a:lvl2pPr marL="457184" indent="0">
              <a:buNone/>
              <a:defRPr sz="2000" b="1"/>
            </a:lvl2pPr>
            <a:lvl3pPr marL="914368" indent="0">
              <a:buNone/>
              <a:defRPr sz="1800" b="1"/>
            </a:lvl3pPr>
            <a:lvl4pPr marL="1371552" indent="0">
              <a:buNone/>
              <a:defRPr sz="1600" b="1"/>
            </a:lvl4pPr>
            <a:lvl5pPr marL="1828736" indent="0">
              <a:buNone/>
              <a:defRPr sz="1600" b="1"/>
            </a:lvl5pPr>
            <a:lvl6pPr marL="2285919" indent="0">
              <a:buNone/>
              <a:defRPr sz="1600" b="1"/>
            </a:lvl6pPr>
            <a:lvl7pPr marL="2743103" indent="0">
              <a:buNone/>
              <a:defRPr sz="1600" b="1"/>
            </a:lvl7pPr>
            <a:lvl8pPr marL="3200287" indent="0">
              <a:buNone/>
              <a:defRPr sz="1600" b="1"/>
            </a:lvl8pPr>
            <a:lvl9pPr marL="3657471" indent="0">
              <a:buNone/>
              <a:defRPr sz="1600" b="1"/>
            </a:lvl9pPr>
          </a:lstStyle>
          <a:p>
            <a:pPr lvl="0"/>
            <a:r>
              <a:rPr lang="da-DK"/>
              <a:t>Klik for at redigere i master</a:t>
            </a:r>
          </a:p>
        </p:txBody>
      </p:sp>
      <p:sp>
        <p:nvSpPr>
          <p:cNvPr id="6" name="Pladsholder til indhold 5"/>
          <p:cNvSpPr>
            <a:spLocks noGrp="1"/>
          </p:cNvSpPr>
          <p:nvPr>
            <p:ph sz="quarter" idx="4"/>
          </p:nvPr>
        </p:nvSpPr>
        <p:spPr>
          <a:xfrm>
            <a:off x="4645026" y="2669403"/>
            <a:ext cx="3951941" cy="3456761"/>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p>
        </p:txBody>
      </p:sp>
      <p:sp>
        <p:nvSpPr>
          <p:cNvPr id="10" name="Pladsholder til tekst 5"/>
          <p:cNvSpPr>
            <a:spLocks noGrp="1"/>
          </p:cNvSpPr>
          <p:nvPr>
            <p:ph type="body" sz="quarter" idx="13"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a:t>Skriv titel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p:cNvSpPr>
            <a:spLocks noGrp="1"/>
          </p:cNvSpPr>
          <p:nvPr>
            <p:ph type="title"/>
          </p:nvPr>
        </p:nvSpPr>
        <p:spPr>
          <a:xfrm>
            <a:off x="1792289" y="4800600"/>
            <a:ext cx="5486400" cy="566738"/>
          </a:xfrm>
          <a:prstGeom prst="rect">
            <a:avLst/>
          </a:prstGeom>
        </p:spPr>
        <p:txBody>
          <a:bodyPr lIns="91437" tIns="45718" rIns="91437" bIns="45718" anchor="b"/>
          <a:lstStyle>
            <a:lvl1pPr algn="l">
              <a:defRPr sz="2400" b="1"/>
            </a:lvl1pPr>
          </a:lstStyle>
          <a:p>
            <a:r>
              <a:rPr lang="da-DK"/>
              <a:t>Klik for at redigere i master</a:t>
            </a:r>
          </a:p>
        </p:txBody>
      </p:sp>
      <p:sp>
        <p:nvSpPr>
          <p:cNvPr id="3" name="Pladsholder til billede 2"/>
          <p:cNvSpPr>
            <a:spLocks noGrp="1"/>
          </p:cNvSpPr>
          <p:nvPr>
            <p:ph type="pic" idx="1"/>
          </p:nvPr>
        </p:nvSpPr>
        <p:spPr>
          <a:xfrm>
            <a:off x="1792289" y="746112"/>
            <a:ext cx="5486400" cy="3981463"/>
          </a:xfrm>
          <a:prstGeom prst="rect">
            <a:avLst/>
          </a:prstGeom>
        </p:spPr>
        <p:txBody>
          <a:bodyPr lIns="91437" tIns="45718" rIns="91437" bIns="45718"/>
          <a:lstStyle>
            <a:lvl1pPr marL="0" indent="0">
              <a:buNone/>
              <a:defRPr sz="3200"/>
            </a:lvl1pPr>
            <a:lvl2pPr marL="457184" indent="0">
              <a:buNone/>
              <a:defRPr sz="2800"/>
            </a:lvl2pPr>
            <a:lvl3pPr marL="914368" indent="0">
              <a:buNone/>
              <a:defRPr sz="2400"/>
            </a:lvl3pPr>
            <a:lvl4pPr marL="1371552" indent="0">
              <a:buNone/>
              <a:defRPr sz="2000"/>
            </a:lvl4pPr>
            <a:lvl5pPr marL="1828736" indent="0">
              <a:buNone/>
              <a:defRPr sz="2000"/>
            </a:lvl5pPr>
            <a:lvl6pPr marL="2285919" indent="0">
              <a:buNone/>
              <a:defRPr sz="2000"/>
            </a:lvl6pPr>
            <a:lvl7pPr marL="2743103" indent="0">
              <a:buNone/>
              <a:defRPr sz="2000"/>
            </a:lvl7pPr>
            <a:lvl8pPr marL="3200287" indent="0">
              <a:buNone/>
              <a:defRPr sz="2000"/>
            </a:lvl8pPr>
            <a:lvl9pPr marL="3657471" indent="0">
              <a:buNone/>
              <a:defRPr sz="2000"/>
            </a:lvl9pPr>
          </a:lstStyle>
          <a:p>
            <a:r>
              <a:rPr lang="da-DK"/>
              <a:t>Klik på ikonet for at tilføje et billede</a:t>
            </a:r>
          </a:p>
        </p:txBody>
      </p:sp>
      <p:sp>
        <p:nvSpPr>
          <p:cNvPr id="4" name="Pladsholder til tekst 3"/>
          <p:cNvSpPr>
            <a:spLocks noGrp="1"/>
          </p:cNvSpPr>
          <p:nvPr>
            <p:ph type="body" sz="half" idx="2"/>
          </p:nvPr>
        </p:nvSpPr>
        <p:spPr>
          <a:xfrm>
            <a:off x="1792289" y="5367338"/>
            <a:ext cx="5486400" cy="804862"/>
          </a:xfrm>
          <a:prstGeom prst="rect">
            <a:avLst/>
          </a:prstGeom>
        </p:spPr>
        <p:txBody>
          <a:bodyPr lIns="91437" tIns="45718" rIns="91437" bIns="45718"/>
          <a:lstStyle>
            <a:lvl1pPr marL="0" indent="0">
              <a:buNone/>
              <a:defRPr sz="1800"/>
            </a:lvl1pPr>
            <a:lvl2pPr marL="457184" indent="0">
              <a:buNone/>
              <a:defRPr sz="1200"/>
            </a:lvl2pPr>
            <a:lvl3pPr marL="914368" indent="0">
              <a:buNone/>
              <a:defRPr sz="1000"/>
            </a:lvl3pPr>
            <a:lvl4pPr marL="1371552" indent="0">
              <a:buNone/>
              <a:defRPr sz="900"/>
            </a:lvl4pPr>
            <a:lvl5pPr marL="1828736" indent="0">
              <a:buNone/>
              <a:defRPr sz="900"/>
            </a:lvl5pPr>
            <a:lvl6pPr marL="2285919" indent="0">
              <a:buNone/>
              <a:defRPr sz="900"/>
            </a:lvl6pPr>
            <a:lvl7pPr marL="2743103" indent="0">
              <a:buNone/>
              <a:defRPr sz="900"/>
            </a:lvl7pPr>
            <a:lvl8pPr marL="3200287" indent="0">
              <a:buNone/>
              <a:defRPr sz="900"/>
            </a:lvl8pPr>
            <a:lvl9pPr marL="3657471" indent="0">
              <a:buNone/>
              <a:defRPr sz="900"/>
            </a:lvl9pPr>
          </a:lstStyle>
          <a:p>
            <a:pPr lvl="0"/>
            <a:r>
              <a:rPr lang="da-DK"/>
              <a:t>Klik for at redigere i master</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Titeldias">
    <p:spTree>
      <p:nvGrpSpPr>
        <p:cNvPr id="1" name=""/>
        <p:cNvGrpSpPr/>
        <p:nvPr/>
      </p:nvGrpSpPr>
      <p:grpSpPr>
        <a:xfrm>
          <a:off x="0" y="0"/>
          <a:ext cx="0" cy="0"/>
          <a:chOff x="0" y="0"/>
          <a:chExt cx="0" cy="0"/>
        </a:xfrm>
      </p:grpSpPr>
      <p:sp>
        <p:nvSpPr>
          <p:cNvPr id="2" name="Title 1"/>
          <p:cNvSpPr>
            <a:spLocks noGrp="1"/>
          </p:cNvSpPr>
          <p:nvPr>
            <p:ph type="ctrTitle"/>
          </p:nvPr>
        </p:nvSpPr>
        <p:spPr>
          <a:xfrm>
            <a:off x="685801" y="2130426"/>
            <a:ext cx="7772400" cy="1470025"/>
          </a:xfrm>
          <a:prstGeom prst="rect">
            <a:avLst/>
          </a:prstGeom>
        </p:spPr>
        <p:txBody>
          <a:bodyPr lIns="91437" tIns="45718" rIns="91437" bIns="45718"/>
          <a:lstStyle/>
          <a:p>
            <a:r>
              <a:rPr lang="da-DK"/>
              <a:t>Klik for at redigere i master</a:t>
            </a:r>
            <a:endParaRPr lang="en-US"/>
          </a:p>
        </p:txBody>
      </p:sp>
      <p:sp>
        <p:nvSpPr>
          <p:cNvPr id="3" name="Subtitle 2"/>
          <p:cNvSpPr>
            <a:spLocks noGrp="1"/>
          </p:cNvSpPr>
          <p:nvPr>
            <p:ph type="subTitle" idx="1"/>
          </p:nvPr>
        </p:nvSpPr>
        <p:spPr>
          <a:xfrm>
            <a:off x="1371601" y="3886200"/>
            <a:ext cx="6400800" cy="1752600"/>
          </a:xfrm>
          <a:prstGeom prst="rect">
            <a:avLst/>
          </a:prstGeom>
        </p:spPr>
        <p:txBody>
          <a:bodyPr lIns="91437" tIns="45718" rIns="91437" bIns="45718"/>
          <a:lstStyle>
            <a:lvl1pPr marL="0" indent="0" algn="ctr">
              <a:buNone/>
              <a:defRPr/>
            </a:lvl1pPr>
            <a:lvl2pPr marL="457184" indent="0" algn="ctr">
              <a:buNone/>
              <a:defRPr/>
            </a:lvl2pPr>
            <a:lvl3pPr marL="914368" indent="0" algn="ctr">
              <a:buNone/>
              <a:defRPr/>
            </a:lvl3pPr>
            <a:lvl4pPr marL="1371552" indent="0" algn="ctr">
              <a:buNone/>
              <a:defRPr/>
            </a:lvl4pPr>
            <a:lvl5pPr marL="1828736" indent="0" algn="ctr">
              <a:buNone/>
              <a:defRPr/>
            </a:lvl5pPr>
            <a:lvl6pPr marL="2285919" indent="0" algn="ctr">
              <a:buNone/>
              <a:defRPr/>
            </a:lvl6pPr>
            <a:lvl7pPr marL="2743103" indent="0" algn="ctr">
              <a:buNone/>
              <a:defRPr/>
            </a:lvl7pPr>
            <a:lvl8pPr marL="3200287" indent="0" algn="ctr">
              <a:buNone/>
              <a:defRPr/>
            </a:lvl8pPr>
            <a:lvl9pPr marL="3657471" indent="0" algn="ctr">
              <a:buNone/>
              <a:defRPr/>
            </a:lvl9pPr>
          </a:lstStyle>
          <a:p>
            <a:r>
              <a:rPr lang="da-DK"/>
              <a:t>Klik for at redigere i master</a:t>
            </a:r>
            <a:endParaRPr lang="en-US"/>
          </a:p>
        </p:txBody>
      </p:sp>
    </p:spTree>
    <p:extLst>
      <p:ext uri="{BB962C8B-B14F-4D97-AF65-F5344CB8AC3E}">
        <p14:creationId xmlns:p14="http://schemas.microsoft.com/office/powerpoint/2010/main" val="2278846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el og indholdsobjekt">
    <p:spTree>
      <p:nvGrpSpPr>
        <p:cNvPr id="1" name=""/>
        <p:cNvGrpSpPr/>
        <p:nvPr/>
      </p:nvGrpSpPr>
      <p:grpSpPr>
        <a:xfrm>
          <a:off x="0" y="0"/>
          <a:ext cx="0" cy="0"/>
          <a:chOff x="0" y="0"/>
          <a:chExt cx="0" cy="0"/>
        </a:xfrm>
      </p:grpSpPr>
      <p:sp>
        <p:nvSpPr>
          <p:cNvPr id="2" name="Title 1"/>
          <p:cNvSpPr>
            <a:spLocks noGrp="1"/>
          </p:cNvSpPr>
          <p:nvPr>
            <p:ph type="title"/>
          </p:nvPr>
        </p:nvSpPr>
        <p:spPr>
          <a:xfrm>
            <a:off x="228601" y="274638"/>
            <a:ext cx="8686800" cy="715962"/>
          </a:xfrm>
          <a:prstGeom prst="rect">
            <a:avLst/>
          </a:prstGeom>
        </p:spPr>
        <p:txBody>
          <a:bodyPr lIns="91437" tIns="45718" rIns="91437" bIns="45718"/>
          <a:lstStyle>
            <a:lvl1pPr>
              <a:defRPr>
                <a:latin typeface="+mn-lt"/>
              </a:defRPr>
            </a:lvl1pPr>
          </a:lstStyle>
          <a:p>
            <a:r>
              <a:rPr lang="da-DK"/>
              <a:t>Klik for at redigere i master</a:t>
            </a:r>
            <a:endParaRPr lang="en-US"/>
          </a:p>
        </p:txBody>
      </p:sp>
      <p:sp>
        <p:nvSpPr>
          <p:cNvPr id="3" name="Content Placeholder 2"/>
          <p:cNvSpPr>
            <a:spLocks noGrp="1"/>
          </p:cNvSpPr>
          <p:nvPr>
            <p:ph idx="1"/>
          </p:nvPr>
        </p:nvSpPr>
        <p:spPr>
          <a:xfrm>
            <a:off x="228601" y="1066800"/>
            <a:ext cx="8686800" cy="5334000"/>
          </a:xfrm>
          <a:prstGeom prst="rect">
            <a:avLst/>
          </a:prstGeom>
        </p:spPr>
        <p:txBody>
          <a:bodyPr lIns="91437" tIns="45718" rIns="91437" bIns="45718"/>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a:p>
        </p:txBody>
      </p:sp>
    </p:spTree>
    <p:extLst>
      <p:ext uri="{BB962C8B-B14F-4D97-AF65-F5344CB8AC3E}">
        <p14:creationId xmlns:p14="http://schemas.microsoft.com/office/powerpoint/2010/main" val="3424705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bl">
  <p:cSld name="Titel og tabel">
    <p:spTree>
      <p:nvGrpSpPr>
        <p:cNvPr id="1" name=""/>
        <p:cNvGrpSpPr/>
        <p:nvPr/>
      </p:nvGrpSpPr>
      <p:grpSpPr>
        <a:xfrm>
          <a:off x="0" y="0"/>
          <a:ext cx="0" cy="0"/>
          <a:chOff x="0" y="0"/>
          <a:chExt cx="0" cy="0"/>
        </a:xfrm>
      </p:grpSpPr>
      <p:sp>
        <p:nvSpPr>
          <p:cNvPr id="2" name="Titel 1"/>
          <p:cNvSpPr>
            <a:spLocks noGrp="1"/>
          </p:cNvSpPr>
          <p:nvPr>
            <p:ph type="title"/>
          </p:nvPr>
        </p:nvSpPr>
        <p:spPr>
          <a:xfrm>
            <a:off x="457200" y="735013"/>
            <a:ext cx="8229600" cy="1143000"/>
          </a:xfrm>
          <a:prstGeom prst="rect">
            <a:avLst/>
          </a:prstGeom>
        </p:spPr>
        <p:txBody>
          <a:bodyPr/>
          <a:lstStyle/>
          <a:p>
            <a:r>
              <a:rPr lang="da-DK"/>
              <a:t>Klik for at redigere titeltypografi i masteren</a:t>
            </a:r>
          </a:p>
        </p:txBody>
      </p:sp>
      <p:sp>
        <p:nvSpPr>
          <p:cNvPr id="3" name="Pladsholder til tabel 2"/>
          <p:cNvSpPr>
            <a:spLocks noGrp="1"/>
          </p:cNvSpPr>
          <p:nvPr>
            <p:ph type="tbl" idx="1"/>
          </p:nvPr>
        </p:nvSpPr>
        <p:spPr>
          <a:xfrm>
            <a:off x="457200" y="1778000"/>
            <a:ext cx="8229600" cy="4530725"/>
          </a:xfrm>
          <a:prstGeom prst="rect">
            <a:avLst/>
          </a:prstGeom>
        </p:spPr>
        <p:txBody>
          <a:bodyPr/>
          <a:lstStyle/>
          <a:p>
            <a:pPr lvl="0"/>
            <a:endParaRPr lang="da-DK" noProof="0"/>
          </a:p>
        </p:txBody>
      </p:sp>
    </p:spTree>
    <p:extLst>
      <p:ext uri="{BB962C8B-B14F-4D97-AF65-F5344CB8AC3E}">
        <p14:creationId xmlns:p14="http://schemas.microsoft.com/office/powerpoint/2010/main" val="2882570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PHbusiness_RGB.png"/>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994001" y="10001"/>
            <a:ext cx="2159999" cy="856602"/>
          </a:xfrm>
          <a:prstGeom prst="rect">
            <a:avLst/>
          </a:prstGeom>
        </p:spPr>
      </p:pic>
    </p:spTree>
    <p:extLst>
      <p:ext uri="{BB962C8B-B14F-4D97-AF65-F5344CB8AC3E}">
        <p14:creationId xmlns:p14="http://schemas.microsoft.com/office/powerpoint/2010/main" val="623532874"/>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Lst>
  <p:txStyles>
    <p:titleStyle>
      <a:lvl1pPr algn="l" defTabSz="457184" rtl="0" eaLnBrk="1" latinLnBrk="0" hangingPunct="1">
        <a:spcBef>
          <a:spcPct val="0"/>
        </a:spcBef>
        <a:buNone/>
        <a:defRPr sz="3300" kern="1200">
          <a:solidFill>
            <a:srgbClr val="FBB040"/>
          </a:solidFill>
          <a:latin typeface="Verdana"/>
          <a:ea typeface="+mj-ea"/>
          <a:cs typeface="Verdana"/>
        </a:defRPr>
      </a:lvl1pPr>
    </p:titleStyle>
    <p:body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4" rtl="0" eaLnBrk="1" latinLnBrk="0" hangingPunct="1">
        <a:defRPr sz="1800" kern="1200">
          <a:solidFill>
            <a:schemeClr val="tx1"/>
          </a:solidFill>
          <a:latin typeface="+mn-lt"/>
          <a:ea typeface="+mn-ea"/>
          <a:cs typeface="+mn-cs"/>
        </a:defRPr>
      </a:lvl1pPr>
      <a:lvl2pPr marL="457184" algn="l" defTabSz="457184" rtl="0" eaLnBrk="1" latinLnBrk="0" hangingPunct="1">
        <a:defRPr sz="1800" kern="1200">
          <a:solidFill>
            <a:schemeClr val="tx1"/>
          </a:solidFill>
          <a:latin typeface="+mn-lt"/>
          <a:ea typeface="+mn-ea"/>
          <a:cs typeface="+mn-cs"/>
        </a:defRPr>
      </a:lvl2pPr>
      <a:lvl3pPr marL="914368" algn="l" defTabSz="457184" rtl="0" eaLnBrk="1" latinLnBrk="0" hangingPunct="1">
        <a:defRPr sz="1800" kern="1200">
          <a:solidFill>
            <a:schemeClr val="tx1"/>
          </a:solidFill>
          <a:latin typeface="+mn-lt"/>
          <a:ea typeface="+mn-ea"/>
          <a:cs typeface="+mn-cs"/>
        </a:defRPr>
      </a:lvl3pPr>
      <a:lvl4pPr marL="1371552" algn="l" defTabSz="457184" rtl="0" eaLnBrk="1" latinLnBrk="0" hangingPunct="1">
        <a:defRPr sz="1800" kern="1200">
          <a:solidFill>
            <a:schemeClr val="tx1"/>
          </a:solidFill>
          <a:latin typeface="+mn-lt"/>
          <a:ea typeface="+mn-ea"/>
          <a:cs typeface="+mn-cs"/>
        </a:defRPr>
      </a:lvl4pPr>
      <a:lvl5pPr marL="1828736" algn="l" defTabSz="457184" rtl="0" eaLnBrk="1" latinLnBrk="0" hangingPunct="1">
        <a:defRPr sz="1800" kern="1200">
          <a:solidFill>
            <a:schemeClr val="tx1"/>
          </a:solidFill>
          <a:latin typeface="+mn-lt"/>
          <a:ea typeface="+mn-ea"/>
          <a:cs typeface="+mn-cs"/>
        </a:defRPr>
      </a:lvl5pPr>
      <a:lvl6pPr marL="2285919" algn="l" defTabSz="457184" rtl="0" eaLnBrk="1" latinLnBrk="0" hangingPunct="1">
        <a:defRPr sz="1800" kern="1200">
          <a:solidFill>
            <a:schemeClr val="tx1"/>
          </a:solidFill>
          <a:latin typeface="+mn-lt"/>
          <a:ea typeface="+mn-ea"/>
          <a:cs typeface="+mn-cs"/>
        </a:defRPr>
      </a:lvl6pPr>
      <a:lvl7pPr marL="2743103" algn="l" defTabSz="457184" rtl="0" eaLnBrk="1" latinLnBrk="0" hangingPunct="1">
        <a:defRPr sz="1800" kern="1200">
          <a:solidFill>
            <a:schemeClr val="tx1"/>
          </a:solidFill>
          <a:latin typeface="+mn-lt"/>
          <a:ea typeface="+mn-ea"/>
          <a:cs typeface="+mn-cs"/>
        </a:defRPr>
      </a:lvl7pPr>
      <a:lvl8pPr marL="3200287" algn="l" defTabSz="457184" rtl="0" eaLnBrk="1" latinLnBrk="0" hangingPunct="1">
        <a:defRPr sz="1800" kern="1200">
          <a:solidFill>
            <a:schemeClr val="tx1"/>
          </a:solidFill>
          <a:latin typeface="+mn-lt"/>
          <a:ea typeface="+mn-ea"/>
          <a:cs typeface="+mn-cs"/>
        </a:defRPr>
      </a:lvl8pPr>
      <a:lvl9pPr marL="3657471" algn="l" defTabSz="45718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epf.eclipse.org/wikis/openup/" TargetMode="External"/><Relationship Id="rId2" Type="http://schemas.openxmlformats.org/officeDocument/2006/relationships/hyperlink" Target="http://en.wikipedia.org/wiki/Rational_Unified_Process" TargetMode="External"/><Relationship Id="rId1" Type="http://schemas.openxmlformats.org/officeDocument/2006/relationships/slideLayout" Target="../slideLayouts/slideLayout3.xml"/><Relationship Id="rId5" Type="http://schemas.openxmlformats.org/officeDocument/2006/relationships/hyperlink" Target="http://www.ambysoft.com/unifiedprocess/agileUP.html" TargetMode="External"/><Relationship Id="rId4" Type="http://schemas.openxmlformats.org/officeDocument/2006/relationships/hyperlink" Target="https://www.eclipse.org/proposals/beacon/Basic%20Unified%20Process.pdf"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3.xml"/><Relationship Id="rId4" Type="http://schemas.openxmlformats.org/officeDocument/2006/relationships/image" Target="../media/image8.tiff"/></Relationships>
</file>

<file path=ppt/slides/_rels/slide5.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dertitel 2"/>
          <p:cNvSpPr>
            <a:spLocks noGrp="1"/>
          </p:cNvSpPr>
          <p:nvPr>
            <p:ph type="body" sz="quarter" idx="10"/>
          </p:nvPr>
        </p:nvSpPr>
        <p:spPr/>
        <p:txBody>
          <a:bodyPr/>
          <a:lstStyle/>
          <a:p>
            <a:r>
              <a:rPr lang="en-GB" sz="2400"/>
              <a:t>Unified Process (UP) – an alternative method and Use Cases</a:t>
            </a:r>
          </a:p>
        </p:txBody>
      </p:sp>
      <p:sp>
        <p:nvSpPr>
          <p:cNvPr id="6" name="Pladsholder til tekst 5"/>
          <p:cNvSpPr>
            <a:spLocks noGrp="1"/>
          </p:cNvSpPr>
          <p:nvPr>
            <p:ph type="body" sz="quarter" idx="11"/>
          </p:nvPr>
        </p:nvSpPr>
        <p:spPr>
          <a:xfrm>
            <a:off x="1037036" y="4365104"/>
            <a:ext cx="6816159" cy="1811830"/>
          </a:xfrm>
        </p:spPr>
        <p:txBody>
          <a:bodyPr/>
          <a:lstStyle/>
          <a:p>
            <a:r>
              <a:rPr lang="en-GB" sz="3200" dirty="0" smtClean="0"/>
              <a:t>PAB - 2018</a:t>
            </a:r>
            <a:endParaRPr lang="en-GB" sz="3200" dirty="0"/>
          </a:p>
        </p:txBody>
      </p:sp>
    </p:spTree>
    <p:extLst>
      <p:ext uri="{BB962C8B-B14F-4D97-AF65-F5344CB8AC3E}">
        <p14:creationId xmlns:p14="http://schemas.microsoft.com/office/powerpoint/2010/main" val="2794066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altLang="en-US" b="0"/>
              <a:t>UP disciplines</a:t>
            </a:r>
            <a:endParaRPr lang="en-US" b="0"/>
          </a:p>
        </p:txBody>
      </p:sp>
      <p:sp>
        <p:nvSpPr>
          <p:cNvPr id="3" name="Pladsholder til indhold 2"/>
          <p:cNvSpPr>
            <a:spLocks noGrp="1"/>
          </p:cNvSpPr>
          <p:nvPr>
            <p:ph sz="quarter" idx="12"/>
          </p:nvPr>
        </p:nvSpPr>
        <p:spPr/>
        <p:txBody>
          <a:bodyPr/>
          <a:lstStyle/>
          <a:p>
            <a:endParaRPr lang="da-DK"/>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407" y="1628800"/>
            <a:ext cx="8572500"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Afrundet rektangulær billedforklaring 4"/>
          <p:cNvSpPr/>
          <p:nvPr/>
        </p:nvSpPr>
        <p:spPr>
          <a:xfrm>
            <a:off x="6156176" y="548680"/>
            <a:ext cx="2592288" cy="1008112"/>
          </a:xfrm>
          <a:prstGeom prst="wedgeRoundRectCallout">
            <a:avLst>
              <a:gd name="adj1" fmla="val -24842"/>
              <a:gd name="adj2" fmla="val 115383"/>
              <a:gd name="adj3" fmla="val 16667"/>
            </a:avLst>
          </a:prstGeom>
          <a:solidFill>
            <a:schemeClr val="bg1"/>
          </a:solid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ktangel 5"/>
          <p:cNvSpPr/>
          <p:nvPr/>
        </p:nvSpPr>
        <p:spPr>
          <a:xfrm>
            <a:off x="6588224" y="2204864"/>
            <a:ext cx="504056" cy="3744416"/>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kstboks 6"/>
          <p:cNvSpPr txBox="1"/>
          <p:nvPr/>
        </p:nvSpPr>
        <p:spPr>
          <a:xfrm>
            <a:off x="6272792" y="548680"/>
            <a:ext cx="2592288" cy="1015663"/>
          </a:xfrm>
          <a:prstGeom prst="rect">
            <a:avLst/>
          </a:prstGeom>
          <a:noFill/>
        </p:spPr>
        <p:txBody>
          <a:bodyPr wrap="square" rtlCol="0">
            <a:spAutoFit/>
          </a:bodyPr>
          <a:lstStyle/>
          <a:p>
            <a:r>
              <a:rPr lang="en-GB" sz="2000"/>
              <a:t>In an iteration you</a:t>
            </a:r>
          </a:p>
          <a:p>
            <a:r>
              <a:rPr lang="en-GB" sz="2000"/>
              <a:t>walk through all</a:t>
            </a:r>
          </a:p>
          <a:p>
            <a:r>
              <a:rPr lang="en-GB" sz="2000"/>
              <a:t>disciplines</a:t>
            </a:r>
            <a:endParaRPr lang="en-US" sz="2000"/>
          </a:p>
        </p:txBody>
      </p:sp>
    </p:spTree>
    <p:extLst>
      <p:ext uri="{BB962C8B-B14F-4D97-AF65-F5344CB8AC3E}">
        <p14:creationId xmlns:p14="http://schemas.microsoft.com/office/powerpoint/2010/main" val="1952271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228600" y="708819"/>
            <a:ext cx="8686800" cy="715962"/>
          </a:xfrm>
        </p:spPr>
        <p:txBody>
          <a:bodyPr lIns="91437" tIns="45718" rIns="91437" bIns="45718" anchor="t"/>
          <a:lstStyle/>
          <a:p>
            <a:pPr>
              <a:defRPr/>
            </a:pPr>
            <a:r>
              <a:rPr lang="en-GB" altLang="en-US" sz="4000"/>
              <a:t>Relative Size of the Four Phases</a:t>
            </a:r>
          </a:p>
        </p:txBody>
      </p:sp>
      <p:sp>
        <p:nvSpPr>
          <p:cNvPr id="13315" name="Rectangle 3"/>
          <p:cNvSpPr>
            <a:spLocks noGrp="1" noChangeArrowheads="1"/>
          </p:cNvSpPr>
          <p:nvPr>
            <p:ph type="body" idx="1"/>
          </p:nvPr>
        </p:nvSpPr>
        <p:spPr>
          <a:xfrm>
            <a:off x="228600" y="1066800"/>
            <a:ext cx="8686800" cy="5334000"/>
          </a:xfrm>
        </p:spPr>
        <p:txBody>
          <a:bodyPr/>
          <a:lstStyle/>
          <a:p>
            <a:pPr lvl="1">
              <a:lnSpc>
                <a:spcPct val="90000"/>
              </a:lnSpc>
              <a:defRPr/>
            </a:pPr>
            <a:endParaRPr lang="da-DK" altLang="en-US" sz="2000"/>
          </a:p>
          <a:p>
            <a:pPr lvl="1" eaLnBrk="1" hangingPunct="1">
              <a:lnSpc>
                <a:spcPct val="90000"/>
              </a:lnSpc>
              <a:defRPr/>
            </a:pPr>
            <a:endParaRPr lang="da-DK" altLang="en-US" sz="200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3190878"/>
            <a:ext cx="8075240" cy="32798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3"/>
          <p:cNvSpPr txBox="1">
            <a:spLocks noChangeArrowheads="1"/>
          </p:cNvSpPr>
          <p:nvPr/>
        </p:nvSpPr>
        <p:spPr>
          <a:xfrm>
            <a:off x="457200" y="1916832"/>
            <a:ext cx="8229600" cy="3949899"/>
          </a:xfrm>
          <a:prstGeom prst="rect">
            <a:avLst/>
          </a:prstGeom>
        </p:spPr>
        <p:txBody>
          <a:bodyPr lIns="91437" tIns="45718" rIns="91437" bIns="45718"/>
          <a:lst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altLang="en-US" sz="2400"/>
              <a:t>Senior developers /architects establish architecture in the elaboration phase</a:t>
            </a:r>
            <a:endParaRPr lang="da-DK" altLang="en-US" sz="2400"/>
          </a:p>
        </p:txBody>
      </p:sp>
    </p:spTree>
    <p:extLst>
      <p:ext uri="{BB962C8B-B14F-4D97-AF65-F5344CB8AC3E}">
        <p14:creationId xmlns:p14="http://schemas.microsoft.com/office/powerpoint/2010/main" val="17320723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UP &lt;&gt; SCRUM</a:t>
            </a:r>
          </a:p>
        </p:txBody>
      </p:sp>
      <p:graphicFrame>
        <p:nvGraphicFramePr>
          <p:cNvPr id="10" name="Table 9"/>
          <p:cNvGraphicFramePr>
            <a:graphicFrameLocks noGrp="1"/>
          </p:cNvGraphicFramePr>
          <p:nvPr>
            <p:extLst>
              <p:ext uri="{D42A27DB-BD31-4B8C-83A1-F6EECF244321}">
                <p14:modId xmlns:p14="http://schemas.microsoft.com/office/powerpoint/2010/main" val="2185810517"/>
              </p:ext>
            </p:extLst>
          </p:nvPr>
        </p:nvGraphicFramePr>
        <p:xfrm>
          <a:off x="228601" y="1412776"/>
          <a:ext cx="8684976" cy="4978400"/>
        </p:xfrm>
        <a:graphic>
          <a:graphicData uri="http://schemas.openxmlformats.org/drawingml/2006/table">
            <a:tbl>
              <a:tblPr firstRow="1" bandRow="1">
                <a:tableStyleId>{5C22544A-7EE6-4342-B048-85BDC9FD1C3A}</a:tableStyleId>
              </a:tblPr>
              <a:tblGrid>
                <a:gridCol w="1247055">
                  <a:extLst>
                    <a:ext uri="{9D8B030D-6E8A-4147-A177-3AD203B41FA5}">
                      <a16:colId xmlns:a16="http://schemas.microsoft.com/office/drawing/2014/main" val="20000"/>
                    </a:ext>
                  </a:extLst>
                </a:gridCol>
                <a:gridCol w="3718049">
                  <a:extLst>
                    <a:ext uri="{9D8B030D-6E8A-4147-A177-3AD203B41FA5}">
                      <a16:colId xmlns:a16="http://schemas.microsoft.com/office/drawing/2014/main" val="20001"/>
                    </a:ext>
                  </a:extLst>
                </a:gridCol>
                <a:gridCol w="3719872">
                  <a:extLst>
                    <a:ext uri="{9D8B030D-6E8A-4147-A177-3AD203B41FA5}">
                      <a16:colId xmlns:a16="http://schemas.microsoft.com/office/drawing/2014/main" val="20002"/>
                    </a:ext>
                  </a:extLst>
                </a:gridCol>
              </a:tblGrid>
              <a:tr h="370840">
                <a:tc>
                  <a:txBody>
                    <a:bodyPr/>
                    <a:lstStyle/>
                    <a:p>
                      <a:endParaRPr lang="en-US" sz="1200"/>
                    </a:p>
                  </a:txBody>
                  <a:tcPr>
                    <a:solidFill>
                      <a:schemeClr val="bg1"/>
                    </a:solidFill>
                  </a:tcPr>
                </a:tc>
                <a:tc>
                  <a:txBody>
                    <a:bodyPr/>
                    <a:lstStyle/>
                    <a:p>
                      <a:pPr algn="ctr"/>
                      <a:r>
                        <a:rPr lang="en-US" sz="1800"/>
                        <a:t>UP</a:t>
                      </a:r>
                    </a:p>
                  </a:txBody>
                  <a:tcPr/>
                </a:tc>
                <a:tc>
                  <a:txBody>
                    <a:bodyPr/>
                    <a:lstStyle/>
                    <a:p>
                      <a:pPr algn="ctr"/>
                      <a:r>
                        <a:rPr lang="en-US" sz="1800"/>
                        <a:t>SCRUM</a:t>
                      </a:r>
                    </a:p>
                  </a:txBody>
                  <a:tcPr/>
                </a:tc>
                <a:extLst>
                  <a:ext uri="{0D108BD9-81ED-4DB2-BD59-A6C34878D82A}">
                    <a16:rowId xmlns:a16="http://schemas.microsoft.com/office/drawing/2014/main" val="10000"/>
                  </a:ext>
                </a:extLst>
              </a:tr>
              <a:tr h="370840">
                <a:tc>
                  <a:txBody>
                    <a:bodyPr/>
                    <a:lstStyle/>
                    <a:p>
                      <a:pPr fontAlgn="base"/>
                      <a:r>
                        <a:rPr lang="en-US" sz="1200" b="1">
                          <a:effectLst/>
                        </a:rPr>
                        <a:t>Approach</a:t>
                      </a:r>
                    </a:p>
                  </a:txBody>
                  <a:tcPr marL="304800" marR="304800" marT="76200" marB="76200"/>
                </a:tc>
                <a:tc>
                  <a:txBody>
                    <a:bodyPr/>
                    <a:lstStyle/>
                    <a:p>
                      <a:pPr fontAlgn="base"/>
                      <a:r>
                        <a:rPr lang="en-US" sz="1200">
                          <a:effectLst/>
                        </a:rPr>
                        <a:t>Iterative</a:t>
                      </a:r>
                    </a:p>
                  </a:txBody>
                  <a:tcPr marL="304800" marR="304800" marT="76200" marB="76200"/>
                </a:tc>
                <a:tc>
                  <a:txBody>
                    <a:bodyPr/>
                    <a:lstStyle/>
                    <a:p>
                      <a:pPr fontAlgn="base"/>
                      <a:r>
                        <a:rPr lang="en-US" sz="1200">
                          <a:effectLst/>
                        </a:rPr>
                        <a:t>Iterative</a:t>
                      </a:r>
                    </a:p>
                  </a:txBody>
                  <a:tcPr marL="304800" marR="304800" marT="76200" marB="76200"/>
                </a:tc>
                <a:extLst>
                  <a:ext uri="{0D108BD9-81ED-4DB2-BD59-A6C34878D82A}">
                    <a16:rowId xmlns:a16="http://schemas.microsoft.com/office/drawing/2014/main" val="10001"/>
                  </a:ext>
                </a:extLst>
              </a:tr>
              <a:tr h="370840">
                <a:tc>
                  <a:txBody>
                    <a:bodyPr/>
                    <a:lstStyle/>
                    <a:p>
                      <a:pPr fontAlgn="base"/>
                      <a:r>
                        <a:rPr lang="en-US" sz="1200" b="1">
                          <a:effectLst/>
                        </a:rPr>
                        <a:t>Cycle</a:t>
                      </a:r>
                    </a:p>
                  </a:txBody>
                  <a:tcPr marL="304800" marR="304800" marT="76200" marB="76200"/>
                </a:tc>
                <a:tc>
                  <a:txBody>
                    <a:bodyPr/>
                    <a:lstStyle/>
                    <a:p>
                      <a:pPr fontAlgn="base"/>
                      <a:r>
                        <a:rPr lang="en-US" sz="1200" dirty="0">
                          <a:effectLst/>
                        </a:rPr>
                        <a:t>Formal Cycle is defined across 4 phases, but some workflows can be concurrent.</a:t>
                      </a:r>
                    </a:p>
                  </a:txBody>
                  <a:tcPr marL="304800" marR="304800" marT="76200" marB="76200"/>
                </a:tc>
                <a:tc>
                  <a:txBody>
                    <a:bodyPr/>
                    <a:lstStyle/>
                    <a:p>
                      <a:pPr fontAlgn="base"/>
                      <a:r>
                        <a:rPr lang="en-US" sz="1200">
                          <a:effectLst/>
                        </a:rPr>
                        <a:t>Each sprint (iteration) is a complete cycle.</a:t>
                      </a:r>
                    </a:p>
                  </a:txBody>
                  <a:tcPr marL="304800" marR="304800" marT="76200" marB="76200"/>
                </a:tc>
                <a:extLst>
                  <a:ext uri="{0D108BD9-81ED-4DB2-BD59-A6C34878D82A}">
                    <a16:rowId xmlns:a16="http://schemas.microsoft.com/office/drawing/2014/main" val="10002"/>
                  </a:ext>
                </a:extLst>
              </a:tr>
              <a:tr h="370840">
                <a:tc>
                  <a:txBody>
                    <a:bodyPr/>
                    <a:lstStyle/>
                    <a:p>
                      <a:pPr fontAlgn="base"/>
                      <a:r>
                        <a:rPr lang="en-US" sz="1200" b="1">
                          <a:effectLst/>
                        </a:rPr>
                        <a:t>Planning</a:t>
                      </a:r>
                    </a:p>
                  </a:txBody>
                  <a:tcPr marL="304800" marR="304800" marT="76200" marB="76200"/>
                </a:tc>
                <a:tc>
                  <a:txBody>
                    <a:bodyPr/>
                    <a:lstStyle/>
                    <a:p>
                      <a:pPr fontAlgn="base"/>
                      <a:r>
                        <a:rPr lang="en-US" sz="1200">
                          <a:effectLst/>
                        </a:rPr>
                        <a:t>Formal project plan, associated with multiple iterations, is used. The plan is end-date driven and also has intermediate milestones.</a:t>
                      </a:r>
                    </a:p>
                  </a:txBody>
                  <a:tcPr marL="304800" marR="304800" marT="76200" marB="76200"/>
                </a:tc>
                <a:tc>
                  <a:txBody>
                    <a:bodyPr/>
                    <a:lstStyle/>
                    <a:p>
                      <a:pPr fontAlgn="base"/>
                      <a:r>
                        <a:rPr lang="en-US" sz="1200">
                          <a:effectLst/>
                        </a:rPr>
                        <a:t>No end-to-end project plan. Each next iteration plan is determined at the end of the current iteration (NOT end-date driven). Product Owner (Key Business User) determines when the project is done.</a:t>
                      </a:r>
                    </a:p>
                  </a:txBody>
                  <a:tcPr marL="304800" marR="304800" marT="76200" marB="76200"/>
                </a:tc>
                <a:extLst>
                  <a:ext uri="{0D108BD9-81ED-4DB2-BD59-A6C34878D82A}">
                    <a16:rowId xmlns:a16="http://schemas.microsoft.com/office/drawing/2014/main" val="10003"/>
                  </a:ext>
                </a:extLst>
              </a:tr>
              <a:tr h="370840">
                <a:tc>
                  <a:txBody>
                    <a:bodyPr/>
                    <a:lstStyle/>
                    <a:p>
                      <a:pPr fontAlgn="base"/>
                      <a:r>
                        <a:rPr lang="en-US" sz="1200" b="1">
                          <a:effectLst/>
                        </a:rPr>
                        <a:t>Scope</a:t>
                      </a:r>
                    </a:p>
                  </a:txBody>
                  <a:tcPr marL="304800" marR="304800" marT="76200" marB="76200"/>
                </a:tc>
                <a:tc>
                  <a:txBody>
                    <a:bodyPr/>
                    <a:lstStyle/>
                    <a:p>
                      <a:pPr fontAlgn="base"/>
                      <a:r>
                        <a:rPr lang="en-US" sz="1200" dirty="0">
                          <a:effectLst/>
                        </a:rPr>
                        <a:t>Scope is predefined ahead of the project start and documented in the Scope document. Scope can be revised during the project, as requirements are being clarified, but these revisions are subject to a strictly controlled procedure.</a:t>
                      </a:r>
                    </a:p>
                  </a:txBody>
                  <a:tcPr marL="304800" marR="304800" marT="76200" marB="76200"/>
                </a:tc>
                <a:tc>
                  <a:txBody>
                    <a:bodyPr/>
                    <a:lstStyle/>
                    <a:p>
                      <a:pPr fontAlgn="base"/>
                      <a:r>
                        <a:rPr lang="en-US" sz="1200">
                          <a:effectLst/>
                        </a:rPr>
                        <a:t>Instead of scope, SCRUM uses a Project Backlog, which is re-evaluated at the end of each iteration (sprint).</a:t>
                      </a:r>
                    </a:p>
                  </a:txBody>
                  <a:tcPr marL="304800" marR="304800" marT="76200" marB="76200"/>
                </a:tc>
                <a:extLst>
                  <a:ext uri="{0D108BD9-81ED-4DB2-BD59-A6C34878D82A}">
                    <a16:rowId xmlns:a16="http://schemas.microsoft.com/office/drawing/2014/main" val="10004"/>
                  </a:ext>
                </a:extLst>
              </a:tr>
              <a:tr h="370840">
                <a:tc>
                  <a:txBody>
                    <a:bodyPr/>
                    <a:lstStyle/>
                    <a:p>
                      <a:pPr fontAlgn="base"/>
                      <a:r>
                        <a:rPr lang="en-US" sz="1200" b="1">
                          <a:effectLst/>
                        </a:rPr>
                        <a:t>Artifacts</a:t>
                      </a:r>
                    </a:p>
                  </a:txBody>
                  <a:tcPr marL="304800" marR="304800" marT="76200" marB="76200"/>
                </a:tc>
                <a:tc>
                  <a:txBody>
                    <a:bodyPr/>
                    <a:lstStyle/>
                    <a:p>
                      <a:pPr fontAlgn="base"/>
                      <a:r>
                        <a:rPr lang="en-US" sz="1200" dirty="0">
                          <a:effectLst/>
                        </a:rPr>
                        <a:t>Vision/Scope Document, Formal functional requirements package, system architecture document, development plan, test plan, test scripts, etc.</a:t>
                      </a:r>
                    </a:p>
                  </a:txBody>
                  <a:tcPr marL="304800" marR="304800" marT="76200" marB="76200"/>
                </a:tc>
                <a:tc>
                  <a:txBody>
                    <a:bodyPr/>
                    <a:lstStyle/>
                    <a:p>
                      <a:pPr fontAlgn="base"/>
                      <a:r>
                        <a:rPr lang="en-US" sz="1200">
                          <a:effectLst/>
                        </a:rPr>
                        <a:t>The only formal artifact is the operational software and the user stories</a:t>
                      </a:r>
                    </a:p>
                  </a:txBody>
                  <a:tcPr marL="304800" marR="304800" marT="76200" marB="76200"/>
                </a:tc>
                <a:extLst>
                  <a:ext uri="{0D108BD9-81ED-4DB2-BD59-A6C34878D82A}">
                    <a16:rowId xmlns:a16="http://schemas.microsoft.com/office/drawing/2014/main" val="10005"/>
                  </a:ext>
                </a:extLst>
              </a:tr>
              <a:tr h="370840">
                <a:tc>
                  <a:txBody>
                    <a:bodyPr/>
                    <a:lstStyle/>
                    <a:p>
                      <a:pPr fontAlgn="base"/>
                      <a:r>
                        <a:rPr lang="en-US" sz="1200" b="1">
                          <a:effectLst/>
                        </a:rPr>
                        <a:t>Type of Project/</a:t>
                      </a:r>
                      <a:br>
                        <a:rPr lang="en-US" sz="1200" b="1">
                          <a:effectLst/>
                        </a:rPr>
                      </a:br>
                      <a:r>
                        <a:rPr lang="en-US" sz="1200" b="1">
                          <a:effectLst/>
                        </a:rPr>
                        <a:t>Product</a:t>
                      </a:r>
                    </a:p>
                  </a:txBody>
                  <a:tcPr marL="304800" marR="304800" marT="76200" marB="76200"/>
                </a:tc>
                <a:tc>
                  <a:txBody>
                    <a:bodyPr/>
                    <a:lstStyle/>
                    <a:p>
                      <a:pPr fontAlgn="base"/>
                      <a:r>
                        <a:rPr lang="en-US" sz="1200" dirty="0">
                          <a:effectLst/>
                        </a:rPr>
                        <a:t>Recommended for large, long- term, enterprise-level projects with medium-to-high complexity.</a:t>
                      </a:r>
                    </a:p>
                  </a:txBody>
                  <a:tcPr marL="304800" marR="304800" marT="76200" marB="76200"/>
                </a:tc>
                <a:tc>
                  <a:txBody>
                    <a:bodyPr/>
                    <a:lstStyle/>
                    <a:p>
                      <a:pPr fontAlgn="base"/>
                      <a:r>
                        <a:rPr lang="en-US" sz="1200" dirty="0">
                          <a:effectLst/>
                        </a:rPr>
                        <a:t>Recommended for quick enhancements and organizations that are not dependent on a deadline.</a:t>
                      </a:r>
                    </a:p>
                  </a:txBody>
                  <a:tcPr marL="304800" marR="304800" marT="76200" marB="76200"/>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865564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623434"/>
            <a:ext cx="8363272" cy="52345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ectangle 3"/>
          <p:cNvSpPr txBox="1">
            <a:spLocks noChangeArrowheads="1"/>
          </p:cNvSpPr>
          <p:nvPr/>
        </p:nvSpPr>
        <p:spPr>
          <a:xfrm>
            <a:off x="228600" y="1484784"/>
            <a:ext cx="8686800" cy="4916016"/>
          </a:xfrm>
          <a:prstGeom prst="rect">
            <a:avLst/>
          </a:prstGeom>
        </p:spPr>
        <p:txBody>
          <a:bodyPr lIns="92075" tIns="46038" rIns="92075" bIns="46038" anchor="t"/>
          <a:lst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GB" altLang="en-US" sz="2400">
                <a:latin typeface="+mn-lt"/>
              </a:rPr>
              <a:t>Where would you place Scrum/Agile in this UP figure?</a:t>
            </a:r>
            <a:endParaRPr lang="da-DK" altLang="en-US" sz="2400">
              <a:latin typeface="+mn-lt"/>
            </a:endParaRPr>
          </a:p>
        </p:txBody>
      </p:sp>
      <p:sp>
        <p:nvSpPr>
          <p:cNvPr id="17410" name="Rectangle 2"/>
          <p:cNvSpPr>
            <a:spLocks noGrp="1" noChangeArrowheads="1"/>
          </p:cNvSpPr>
          <p:nvPr>
            <p:ph type="title"/>
          </p:nvPr>
        </p:nvSpPr>
        <p:spPr>
          <a:xfrm>
            <a:off x="323528" y="341784"/>
            <a:ext cx="8229600" cy="1143000"/>
          </a:xfrm>
        </p:spPr>
        <p:txBody>
          <a:bodyPr/>
          <a:lstStyle/>
          <a:p>
            <a:pPr>
              <a:defRPr/>
            </a:pPr>
            <a:r>
              <a:rPr lang="en-US" altLang="en-US">
                <a:latin typeface="Verdana" panose="020B0604030504040204" pitchFamily="34" charset="0"/>
                <a:ea typeface="Verdana" panose="020B0604030504040204" pitchFamily="34" charset="0"/>
                <a:cs typeface="Verdana" panose="020B0604030504040204" pitchFamily="34" charset="0"/>
              </a:rPr>
              <a:t>Exercise 1</a:t>
            </a:r>
          </a:p>
        </p:txBody>
      </p:sp>
    </p:spTree>
    <p:extLst>
      <p:ext uri="{BB962C8B-B14F-4D97-AF65-F5344CB8AC3E}">
        <p14:creationId xmlns:p14="http://schemas.microsoft.com/office/powerpoint/2010/main" val="13137197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p:nvPr>
        </p:nvSpPr>
        <p:spPr>
          <a:xfrm>
            <a:off x="395288" y="548680"/>
            <a:ext cx="7772400" cy="1143000"/>
          </a:xfrm>
        </p:spPr>
        <p:txBody>
          <a:bodyPr/>
          <a:lstStyle/>
          <a:p>
            <a:r>
              <a:rPr lang="en-GB" altLang="en-US">
                <a:latin typeface="Verdana" panose="020B0604030504040204" pitchFamily="34" charset="0"/>
                <a:ea typeface="Verdana" panose="020B0604030504040204" pitchFamily="34" charset="0"/>
                <a:cs typeface="Verdana" panose="020B0604030504040204" pitchFamily="34" charset="0"/>
              </a:rPr>
              <a:t>UP Core practises – use-case driven</a:t>
            </a:r>
            <a:endParaRPr lang="da-DK" altLang="en-US">
              <a:latin typeface="Verdana" panose="020B0604030504040204" pitchFamily="34" charset="0"/>
              <a:ea typeface="Verdana" panose="020B0604030504040204" pitchFamily="34" charset="0"/>
              <a:cs typeface="Verdana" panose="020B0604030504040204" pitchFamily="34" charset="0"/>
            </a:endParaRPr>
          </a:p>
        </p:txBody>
      </p:sp>
      <p:sp>
        <p:nvSpPr>
          <p:cNvPr id="113667" name="Rectangle 3"/>
          <p:cNvSpPr>
            <a:spLocks noGrp="1" noChangeArrowheads="1"/>
          </p:cNvSpPr>
          <p:nvPr>
            <p:ph type="body" idx="1"/>
          </p:nvPr>
        </p:nvSpPr>
        <p:spPr>
          <a:xfrm>
            <a:off x="395288" y="1294888"/>
            <a:ext cx="7772400" cy="1133680"/>
          </a:xfrm>
        </p:spPr>
        <p:txBody>
          <a:bodyPr/>
          <a:lstStyle/>
          <a:p>
            <a:pPr marL="342888" lvl="1" indent="-342888">
              <a:lnSpc>
                <a:spcPct val="90000"/>
              </a:lnSpc>
            </a:pPr>
            <a:r>
              <a:rPr lang="en-GB" altLang="en-US" sz="2000" dirty="0"/>
              <a:t>Use cases capture the </a:t>
            </a:r>
            <a:r>
              <a:rPr lang="en-GB" altLang="en-US" sz="2000" b="1" dirty="0">
                <a:solidFill>
                  <a:srgbClr val="00B050"/>
                </a:solidFill>
              </a:rPr>
              <a:t>functional</a:t>
            </a:r>
            <a:r>
              <a:rPr lang="en-GB" altLang="en-US" sz="2000" dirty="0">
                <a:solidFill>
                  <a:srgbClr val="00B050"/>
                </a:solidFill>
              </a:rPr>
              <a:t> </a:t>
            </a:r>
            <a:r>
              <a:rPr lang="en-GB" altLang="en-US" sz="2000" dirty="0"/>
              <a:t>requirements of a system</a:t>
            </a:r>
          </a:p>
          <a:p>
            <a:pPr marL="342888" lvl="1" indent="-342888">
              <a:lnSpc>
                <a:spcPct val="90000"/>
              </a:lnSpc>
            </a:pPr>
            <a:endParaRPr lang="da-DK" altLang="en-US" sz="800" dirty="0"/>
          </a:p>
          <a:p>
            <a:pPr marL="342888" lvl="1" indent="-342888">
              <a:lnSpc>
                <a:spcPct val="90000"/>
              </a:lnSpc>
            </a:pPr>
            <a:r>
              <a:rPr lang="en-GB" altLang="en-US" sz="2000" dirty="0"/>
              <a:t>Use cases describe the interactions between various actors and the system from the user’s perspective</a:t>
            </a:r>
          </a:p>
          <a:p>
            <a:pPr>
              <a:lnSpc>
                <a:spcPct val="90000"/>
              </a:lnSpc>
            </a:pPr>
            <a:endParaRPr lang="da-DK" altLang="en-US" sz="800" dirty="0"/>
          </a:p>
          <a:p>
            <a:pPr marL="742923" lvl="2" indent="-342888">
              <a:lnSpc>
                <a:spcPct val="90000"/>
              </a:lnSpc>
            </a:pPr>
            <a:endParaRPr lang="da-DK" altLang="en-US" sz="2000" dirty="0"/>
          </a:p>
          <a:p>
            <a:pPr>
              <a:lnSpc>
                <a:spcPct val="90000"/>
              </a:lnSpc>
            </a:pPr>
            <a:endParaRPr lang="da-DK" altLang="en-US" sz="2000" dirty="0"/>
          </a:p>
        </p:txBody>
      </p:sp>
      <p:pic>
        <p:nvPicPr>
          <p:cNvPr id="3" name="Picture 3">
            <a:extLst>
              <a:ext uri="{FF2B5EF4-FFF2-40B4-BE49-F238E27FC236}">
                <a16:creationId xmlns:a16="http://schemas.microsoft.com/office/drawing/2014/main" id="{705D61F0-BFB8-4F16-A59A-EEF25BE932A2}"/>
              </a:ext>
            </a:extLst>
          </p:cNvPr>
          <p:cNvPicPr>
            <a:picLocks noChangeAspect="1"/>
          </p:cNvPicPr>
          <p:nvPr/>
        </p:nvPicPr>
        <p:blipFill>
          <a:blip r:embed="rId2"/>
          <a:stretch>
            <a:fillRect/>
          </a:stretch>
        </p:blipFill>
        <p:spPr>
          <a:xfrm>
            <a:off x="1037861" y="2667000"/>
            <a:ext cx="6767620" cy="3852246"/>
          </a:xfrm>
          <a:prstGeom prst="rect">
            <a:avLst/>
          </a:prstGeom>
        </p:spPr>
      </p:pic>
    </p:spTree>
    <p:extLst>
      <p:ext uri="{BB962C8B-B14F-4D97-AF65-F5344CB8AC3E}">
        <p14:creationId xmlns:p14="http://schemas.microsoft.com/office/powerpoint/2010/main" val="18322496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a:xfrm>
            <a:off x="323528" y="432326"/>
            <a:ext cx="8086620" cy="1143427"/>
          </a:xfrm>
        </p:spPr>
        <p:txBody>
          <a:bodyPr lIns="84134" tIns="42067" rIns="84134" bIns="42067" anchor="t"/>
          <a:lstStyle/>
          <a:p>
            <a:pPr marL="342265" indent="-342265"/>
            <a:r>
              <a:rPr lang="en-GB" altLang="en-US" sz="3200" b="0"/>
              <a:t>Use case example – </a:t>
            </a:r>
            <a:r>
              <a:rPr lang="en-GB" altLang="en-US" sz="3200" b="0">
                <a:ea typeface="Verdana"/>
              </a:rPr>
              <a:t>Check-out book</a:t>
            </a:r>
            <a:endParaRPr lang="da-DK" sz="3200" b="0">
              <a:ea typeface="Verdana"/>
            </a:endParaRPr>
          </a:p>
        </p:txBody>
      </p:sp>
      <p:sp>
        <p:nvSpPr>
          <p:cNvPr id="3" name="Pladsholder til indhold 2"/>
          <p:cNvSpPr>
            <a:spLocks noGrp="1"/>
          </p:cNvSpPr>
          <p:nvPr>
            <p:ph sz="quarter" idx="12"/>
          </p:nvPr>
        </p:nvSpPr>
        <p:spPr>
          <a:xfrm>
            <a:off x="543165" y="1104900"/>
            <a:ext cx="8057910" cy="5291633"/>
          </a:xfrm>
        </p:spPr>
        <p:txBody>
          <a:bodyPr lIns="84134" tIns="42067" rIns="84134" bIns="42067" anchor="t"/>
          <a:lstStyle/>
          <a:p>
            <a:pPr marL="0" indent="0">
              <a:buNone/>
            </a:pPr>
            <a:r>
              <a:rPr lang="en-GB" sz="1600" b="1" dirty="0">
                <a:ea typeface="Verdana"/>
              </a:rPr>
              <a:t>Primary actor: </a:t>
            </a:r>
            <a:r>
              <a:rPr lang="en-GB" sz="1600" dirty="0">
                <a:ea typeface="Verdana"/>
              </a:rPr>
              <a:t>Borrower</a:t>
            </a:r>
            <a:endParaRPr lang="da-DK" sz="1600" dirty="0">
              <a:ea typeface="Verdana"/>
            </a:endParaRPr>
          </a:p>
          <a:p>
            <a:pPr marL="0" indent="0">
              <a:buNone/>
            </a:pPr>
            <a:r>
              <a:rPr lang="en-GB" sz="1600" b="1" dirty="0">
                <a:ea typeface="Verdana"/>
              </a:rPr>
              <a:t>Preconditions: </a:t>
            </a:r>
            <a:r>
              <a:rPr lang="en-GB" sz="1600" dirty="0">
                <a:ea typeface="Verdana"/>
              </a:rPr>
              <a:t>The borrower must be created, the book(s) must be registered</a:t>
            </a:r>
            <a:endParaRPr lang="da-DK" sz="1600" dirty="0">
              <a:solidFill>
                <a:schemeClr val="tx1"/>
              </a:solidFill>
              <a:ea typeface="Verdana"/>
            </a:endParaRPr>
          </a:p>
          <a:p>
            <a:pPr marL="0" indent="0">
              <a:buNone/>
            </a:pPr>
            <a:r>
              <a:rPr lang="en-GB" sz="1600" b="1" dirty="0">
                <a:ea typeface="Verdana"/>
              </a:rPr>
              <a:t>Post conditions: </a:t>
            </a:r>
            <a:r>
              <a:rPr lang="en-GB" sz="1600" dirty="0">
                <a:ea typeface="Verdana"/>
              </a:rPr>
              <a:t>The borrower is registered as having checked-out one or more books and the hand-in date for each is registered</a:t>
            </a:r>
            <a:endParaRPr lang="da-DK" sz="1600" dirty="0">
              <a:solidFill>
                <a:schemeClr val="tx1"/>
              </a:solidFill>
              <a:ea typeface="Verdana"/>
            </a:endParaRPr>
          </a:p>
          <a:p>
            <a:pPr marL="0" indent="0">
              <a:buNone/>
            </a:pPr>
            <a:r>
              <a:rPr lang="en-GB" sz="1600" b="1" dirty="0">
                <a:ea typeface="Verdana"/>
              </a:rPr>
              <a:t>Main success scenario:</a:t>
            </a:r>
            <a:endParaRPr lang="da-DK" sz="1600" dirty="0">
              <a:solidFill>
                <a:schemeClr val="tx1"/>
              </a:solidFill>
              <a:ea typeface="Verdana"/>
            </a:endParaRPr>
          </a:p>
          <a:p>
            <a:pPr marL="342265" indent="-342265">
              <a:buAutoNum type="arabicPeriod"/>
            </a:pPr>
            <a:r>
              <a:rPr lang="en-GB" sz="1600" dirty="0">
                <a:ea typeface="Verdana"/>
              </a:rPr>
              <a:t>The borrower arrives at the check-out desk with books to check-out</a:t>
            </a:r>
            <a:endParaRPr lang="da-DK" sz="1600" dirty="0">
              <a:solidFill>
                <a:schemeClr val="tx1"/>
              </a:solidFill>
              <a:ea typeface="Verdana"/>
            </a:endParaRPr>
          </a:p>
          <a:p>
            <a:pPr marL="342265" indent="-342265">
              <a:buAutoNum type="arabicPeriod"/>
            </a:pPr>
            <a:r>
              <a:rPr lang="en-GB" sz="1600" u="sng" dirty="0">
                <a:ea typeface="Verdana"/>
              </a:rPr>
              <a:t>The borrower enters </a:t>
            </a:r>
            <a:r>
              <a:rPr lang="en-GB" sz="1600" u="sng" dirty="0" err="1">
                <a:ea typeface="Verdana"/>
              </a:rPr>
              <a:t>userID</a:t>
            </a:r>
            <a:r>
              <a:rPr lang="en-GB" sz="1600" u="sng" dirty="0">
                <a:ea typeface="Verdana"/>
              </a:rPr>
              <a:t> and pin code</a:t>
            </a:r>
            <a:endParaRPr lang="da-DK" sz="1600" dirty="0">
              <a:solidFill>
                <a:schemeClr val="tx1"/>
              </a:solidFill>
              <a:ea typeface="Verdana"/>
            </a:endParaRPr>
          </a:p>
          <a:p>
            <a:pPr marL="342265" indent="-342265">
              <a:buAutoNum type="arabicPeriod"/>
            </a:pPr>
            <a:r>
              <a:rPr lang="en-GB" sz="1600" dirty="0">
                <a:ea typeface="Verdana"/>
              </a:rPr>
              <a:t>The system validates </a:t>
            </a:r>
            <a:r>
              <a:rPr lang="en-GB" sz="1600" dirty="0" err="1">
                <a:ea typeface="Verdana"/>
              </a:rPr>
              <a:t>userID</a:t>
            </a:r>
            <a:r>
              <a:rPr lang="en-GB" sz="1600" dirty="0">
                <a:ea typeface="Verdana"/>
              </a:rPr>
              <a:t> and pin code</a:t>
            </a:r>
            <a:endParaRPr lang="da-DK" sz="1600" dirty="0">
              <a:solidFill>
                <a:schemeClr val="tx1"/>
              </a:solidFill>
              <a:ea typeface="Verdana"/>
            </a:endParaRPr>
          </a:p>
          <a:p>
            <a:pPr marL="342900" indent="-342900">
              <a:buAutoNum type="arabicPeriod"/>
            </a:pPr>
            <a:r>
              <a:rPr lang="en-GB" sz="1600" u="sng" dirty="0">
                <a:ea typeface="Verdana"/>
              </a:rPr>
              <a:t>The borrower enters the </a:t>
            </a:r>
            <a:r>
              <a:rPr lang="en-GB" sz="1600" u="sng" dirty="0" err="1">
                <a:ea typeface="Verdana"/>
              </a:rPr>
              <a:t>bookID</a:t>
            </a:r>
            <a:endParaRPr lang="da-DK" sz="1600" dirty="0">
              <a:solidFill>
                <a:schemeClr val="tx1"/>
              </a:solidFill>
              <a:ea typeface="Verdana"/>
            </a:endParaRPr>
          </a:p>
          <a:p>
            <a:pPr marL="342265" indent="-342265">
              <a:buAutoNum type="arabicPeriod"/>
            </a:pPr>
            <a:r>
              <a:rPr lang="en-GB" sz="1600" dirty="0">
                <a:ea typeface="Verdana"/>
              </a:rPr>
              <a:t>The system validates the </a:t>
            </a:r>
            <a:r>
              <a:rPr lang="en-GB" sz="1600" dirty="0" err="1">
                <a:ea typeface="Verdana"/>
              </a:rPr>
              <a:t>bookID</a:t>
            </a:r>
            <a:endParaRPr lang="da-DK" sz="1600" dirty="0">
              <a:solidFill>
                <a:schemeClr val="tx1"/>
              </a:solidFill>
              <a:ea typeface="Verdana"/>
            </a:endParaRPr>
          </a:p>
          <a:p>
            <a:pPr marL="342265" indent="-342265">
              <a:buAutoNum type="arabicPeriod"/>
            </a:pPr>
            <a:r>
              <a:rPr lang="en-GB" sz="1600" dirty="0">
                <a:ea typeface="Verdana"/>
              </a:rPr>
              <a:t>The system registers the book as checked-out by the borrower</a:t>
            </a:r>
            <a:endParaRPr lang="da-DK" sz="1600" dirty="0">
              <a:solidFill>
                <a:schemeClr val="tx1"/>
              </a:solidFill>
              <a:ea typeface="Verdana"/>
            </a:endParaRPr>
          </a:p>
          <a:p>
            <a:pPr marL="342265" indent="-342265">
              <a:buAutoNum type="arabicPeriod"/>
            </a:pPr>
            <a:r>
              <a:rPr lang="en-GB" sz="1600" dirty="0">
                <a:ea typeface="Verdana"/>
              </a:rPr>
              <a:t>The system calculates the hand-in date based on today’s date and borrow period</a:t>
            </a:r>
            <a:endParaRPr lang="da-DK" sz="1600" dirty="0">
              <a:solidFill>
                <a:schemeClr val="tx1"/>
              </a:solidFill>
              <a:ea typeface="Verdana"/>
            </a:endParaRPr>
          </a:p>
          <a:p>
            <a:pPr marL="0" indent="0">
              <a:buNone/>
            </a:pPr>
            <a:r>
              <a:rPr lang="en-GB" sz="1600" i="1" dirty="0">
                <a:ea typeface="Verdana"/>
              </a:rPr>
              <a:t>     Step 4 – 7 is repeated until the borrower indicates that they are done</a:t>
            </a:r>
            <a:endParaRPr lang="da-DK" sz="1600" dirty="0">
              <a:solidFill>
                <a:schemeClr val="tx1"/>
              </a:solidFill>
              <a:ea typeface="Verdana"/>
            </a:endParaRPr>
          </a:p>
          <a:p>
            <a:pPr marL="342900" indent="-342900">
              <a:buFont typeface="+mj-lt"/>
              <a:buAutoNum type="arabicPeriod" startAt="8"/>
            </a:pPr>
            <a:r>
              <a:rPr lang="en-GB" sz="1600" dirty="0">
                <a:ea typeface="Verdana"/>
              </a:rPr>
              <a:t>The system generates a receipt with name of the borrower, date, and for each book: Name of author, title, ID and hand-in date</a:t>
            </a:r>
            <a:endParaRPr lang="da-DK" sz="1600" dirty="0">
              <a:solidFill>
                <a:schemeClr val="tx1"/>
              </a:solidFill>
              <a:ea typeface="Verdana"/>
            </a:endParaRPr>
          </a:p>
          <a:p>
            <a:pPr marL="342265" indent="-342265">
              <a:buAutoNum type="arabicPeriod" startAt="8"/>
            </a:pPr>
            <a:r>
              <a:rPr lang="en-GB" sz="1600" dirty="0">
                <a:ea typeface="Verdana"/>
              </a:rPr>
              <a:t>The system logs off the borrower</a:t>
            </a:r>
            <a:endParaRPr lang="da-DK" sz="1600" dirty="0">
              <a:solidFill>
                <a:schemeClr val="tx1"/>
              </a:solidFill>
              <a:ea typeface="Verdana"/>
            </a:endParaRPr>
          </a:p>
          <a:p>
            <a:pPr marL="342265" indent="-342265">
              <a:buAutoNum type="arabicPeriod" startAt="8"/>
            </a:pPr>
            <a:r>
              <a:rPr lang="en-GB" sz="1600" dirty="0">
                <a:ea typeface="Verdana"/>
              </a:rPr>
              <a:t>The borrower leaves with the receipt and the checked-out books</a:t>
            </a:r>
            <a:endParaRPr lang="da-DK" sz="1600" dirty="0">
              <a:solidFill>
                <a:schemeClr val="tx1"/>
              </a:solidFill>
              <a:ea typeface="Verdana"/>
            </a:endParaRPr>
          </a:p>
          <a:p>
            <a:pPr marL="342265" indent="-342265"/>
            <a:endParaRPr lang="da-DK" sz="1600" dirty="0">
              <a:ea typeface="Verdana"/>
            </a:endParaRPr>
          </a:p>
        </p:txBody>
      </p:sp>
    </p:spTree>
    <p:extLst>
      <p:ext uri="{BB962C8B-B14F-4D97-AF65-F5344CB8AC3E}">
        <p14:creationId xmlns:p14="http://schemas.microsoft.com/office/powerpoint/2010/main" val="4038120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p:txBody>
          <a:bodyPr/>
          <a:lstStyle/>
          <a:p>
            <a:r>
              <a:rPr lang="en-GB" b="0"/>
              <a:t>Use case description elements</a:t>
            </a:r>
            <a:endParaRPr lang="da-DK" b="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2" y="1484784"/>
            <a:ext cx="6363575" cy="42382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65011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indhold 3"/>
          <p:cNvSpPr>
            <a:spLocks noGrp="1"/>
          </p:cNvSpPr>
          <p:nvPr>
            <p:ph sz="quarter" idx="12"/>
          </p:nvPr>
        </p:nvSpPr>
        <p:spPr>
          <a:xfrm>
            <a:off x="510347" y="1772816"/>
            <a:ext cx="8086620" cy="4680520"/>
          </a:xfrm>
        </p:spPr>
        <p:txBody>
          <a:bodyPr lIns="84134" tIns="42067" rIns="84134" bIns="42067" anchor="t"/>
          <a:lstStyle/>
          <a:p>
            <a:pPr marL="342900" indent="-342900">
              <a:buFont typeface="Calibri"/>
              <a:buAutoNum type="arabicPeriod"/>
            </a:pPr>
            <a:endParaRPr lang="en-US" sz="1600"/>
          </a:p>
          <a:p>
            <a:pPr marL="0" indent="0">
              <a:buNone/>
            </a:pPr>
            <a:r>
              <a:rPr lang="en-US" sz="1600" b="1"/>
              <a:t>Extensions (or alternative flows):</a:t>
            </a:r>
            <a:endParaRPr lang="en-US" sz="1600" b="1">
              <a:ea typeface="Verdana"/>
            </a:endParaRPr>
          </a:p>
          <a:p>
            <a:pPr marL="0" indent="0">
              <a:buNone/>
            </a:pPr>
            <a:r>
              <a:rPr lang="en-US" sz="1600">
                <a:solidFill>
                  <a:srgbClr val="FBB040"/>
                </a:solidFill>
                <a:latin typeface="Verdana" panose="020B0604030504040204" pitchFamily="34" charset="0"/>
                <a:ea typeface="Verdana" panose="020B0604030504040204" pitchFamily="34" charset="0"/>
                <a:cs typeface="Verdana" panose="020B0604030504040204" pitchFamily="34" charset="0"/>
              </a:rPr>
              <a:t>3a.</a:t>
            </a:r>
            <a:r>
              <a:rPr lang="en-US" sz="1600">
                <a:solidFill>
                  <a:srgbClr val="FFC000"/>
                </a:solidFill>
                <a:latin typeface="Verdana" panose="020B0604030504040204" pitchFamily="34" charset="0"/>
                <a:ea typeface="Verdana" panose="020B0604030504040204" pitchFamily="34" charset="0"/>
                <a:cs typeface="Verdana" panose="020B0604030504040204" pitchFamily="34" charset="0"/>
              </a:rPr>
              <a:t> </a:t>
            </a:r>
            <a:r>
              <a:rPr lang="en-US" sz="1600"/>
              <a:t>If invalid </a:t>
            </a:r>
            <a:r>
              <a:rPr lang="en-US" sz="1600" err="1"/>
              <a:t>userId</a:t>
            </a:r>
            <a:r>
              <a:rPr lang="en-US" sz="1600">
                <a:ea typeface="Verdana"/>
              </a:rPr>
              <a:t> or </a:t>
            </a:r>
            <a:r>
              <a:rPr lang="en-US" sz="1600" err="1">
                <a:ea typeface="Verdana"/>
              </a:rPr>
              <a:t>pincode</a:t>
            </a:r>
          </a:p>
          <a:p>
            <a:pPr marL="742950" lvl="1" indent="-342900">
              <a:buAutoNum type="arabicPeriod"/>
            </a:pPr>
            <a:r>
              <a:rPr lang="en-US" sz="1600">
                <a:latin typeface="Verdana" panose="020B0604030504040204" pitchFamily="34" charset="0"/>
                <a:ea typeface="Verdana" panose="020B0604030504040204" pitchFamily="34" charset="0"/>
                <a:cs typeface="Verdana" panose="020B0604030504040204" pitchFamily="34" charset="0"/>
              </a:rPr>
              <a:t>The system increments the number of erroneous entries</a:t>
            </a:r>
          </a:p>
          <a:p>
            <a:pPr marL="742950" lvl="1" indent="-342900">
              <a:buAutoNum type="arabicPeriod"/>
            </a:pPr>
            <a:r>
              <a:rPr lang="en-US" sz="1600">
                <a:latin typeface="Verdana" panose="020B0604030504040204" pitchFamily="34" charset="0"/>
                <a:ea typeface="Verdana" panose="020B0604030504040204" pitchFamily="34" charset="0"/>
                <a:cs typeface="Verdana" panose="020B0604030504040204" pitchFamily="34" charset="0"/>
              </a:rPr>
              <a:t>The requests the borrower to reenter </a:t>
            </a:r>
            <a:r>
              <a:rPr lang="en-US" sz="1600" err="1">
                <a:latin typeface="Verdana" panose="020B0604030504040204" pitchFamily="34" charset="0"/>
                <a:ea typeface="Verdana" panose="020B0604030504040204" pitchFamily="34" charset="0"/>
                <a:cs typeface="Verdana" panose="020B0604030504040204" pitchFamily="34" charset="0"/>
              </a:rPr>
              <a:t>userId</a:t>
            </a:r>
            <a:r>
              <a:rPr lang="en-US" sz="1600">
                <a:latin typeface="Verdana" panose="020B0604030504040204" pitchFamily="34" charset="0"/>
                <a:ea typeface="Verdana" panose="020B0604030504040204" pitchFamily="34" charset="0"/>
                <a:cs typeface="Verdana" panose="020B0604030504040204" pitchFamily="34" charset="0"/>
              </a:rPr>
              <a:t> and </a:t>
            </a:r>
            <a:r>
              <a:rPr lang="en-US" sz="1600" err="1">
                <a:latin typeface="Verdana" panose="020B0604030504040204" pitchFamily="34" charset="0"/>
                <a:ea typeface="Verdana" panose="020B0604030504040204" pitchFamily="34" charset="0"/>
                <a:cs typeface="Verdana" panose="020B0604030504040204" pitchFamily="34" charset="0"/>
              </a:rPr>
              <a:t>pincode</a:t>
            </a:r>
            <a:r>
              <a:rPr lang="en-US" sz="1600">
                <a:ea typeface="Verdana"/>
              </a:rPr>
              <a:t> if first or second erroneous entry</a:t>
            </a:r>
            <a:endParaRPr lang="en-US">
              <a:solidFill>
                <a:schemeClr val="tx1"/>
              </a:solidFill>
            </a:endParaRPr>
          </a:p>
          <a:p>
            <a:pPr marL="400050" lvl="1" indent="0">
              <a:buNone/>
            </a:pPr>
            <a:r>
              <a:rPr lang="en-US" sz="1600" i="1">
                <a:latin typeface="Verdana" panose="020B0604030504040204" pitchFamily="34" charset="0"/>
                <a:ea typeface="Verdana" panose="020B0604030504040204" pitchFamily="34" charset="0"/>
                <a:cs typeface="Verdana" panose="020B0604030504040204" pitchFamily="34" charset="0"/>
              </a:rPr>
              <a:t>     go to step 2</a:t>
            </a:r>
          </a:p>
          <a:p>
            <a:pPr marL="400050" lvl="1" indent="0">
              <a:buNone/>
            </a:pPr>
            <a:r>
              <a:rPr lang="en-US" sz="1600" i="1">
                <a:latin typeface="Verdana" panose="020B0604030504040204" pitchFamily="34" charset="0"/>
                <a:ea typeface="Verdana" panose="020B0604030504040204" pitchFamily="34" charset="0"/>
                <a:cs typeface="Verdana" panose="020B0604030504040204" pitchFamily="34" charset="0"/>
              </a:rPr>
              <a:t>     If third wrong </a:t>
            </a:r>
            <a:r>
              <a:rPr lang="en-US" sz="1600" i="1" err="1">
                <a:latin typeface="Verdana" panose="020B0604030504040204" pitchFamily="34" charset="0"/>
                <a:ea typeface="Verdana" panose="020B0604030504040204" pitchFamily="34" charset="0"/>
                <a:cs typeface="Verdana" panose="020B0604030504040204" pitchFamily="34" charset="0"/>
              </a:rPr>
              <a:t>userId</a:t>
            </a:r>
            <a:r>
              <a:rPr lang="en-US" sz="1600" i="1">
                <a:latin typeface="Verdana" panose="020B0604030504040204" pitchFamily="34" charset="0"/>
                <a:ea typeface="Verdana" panose="020B0604030504040204" pitchFamily="34" charset="0"/>
                <a:cs typeface="Verdana" panose="020B0604030504040204" pitchFamily="34" charset="0"/>
              </a:rPr>
              <a:t> or </a:t>
            </a:r>
            <a:r>
              <a:rPr lang="en-US" sz="1600" i="1" err="1">
                <a:latin typeface="Verdana" panose="020B0604030504040204" pitchFamily="34" charset="0"/>
                <a:ea typeface="Verdana" panose="020B0604030504040204" pitchFamily="34" charset="0"/>
                <a:cs typeface="Verdana" panose="020B0604030504040204" pitchFamily="34" charset="0"/>
              </a:rPr>
              <a:t>pincode</a:t>
            </a:r>
            <a:r>
              <a:rPr lang="en-US" sz="1600" i="1">
                <a:latin typeface="Verdana" panose="020B0604030504040204" pitchFamily="34" charset="0"/>
                <a:ea typeface="Verdana" panose="020B0604030504040204" pitchFamily="34" charset="0"/>
                <a:cs typeface="Verdana" panose="020B0604030504040204" pitchFamily="34" charset="0"/>
              </a:rPr>
              <a:t> log-out and lock user and resume start-op page</a:t>
            </a:r>
          </a:p>
          <a:p>
            <a:pPr marL="0" indent="0">
              <a:buNone/>
            </a:pPr>
            <a:r>
              <a:rPr lang="en-US" sz="1600">
                <a:solidFill>
                  <a:srgbClr val="FBB040"/>
                </a:solidFill>
                <a:latin typeface="Verdana" panose="020B0604030504040204" pitchFamily="34" charset="0"/>
                <a:ea typeface="Verdana" panose="020B0604030504040204" pitchFamily="34" charset="0"/>
                <a:cs typeface="Verdana" panose="020B0604030504040204" pitchFamily="34" charset="0"/>
              </a:rPr>
              <a:t>5a. </a:t>
            </a:r>
            <a:r>
              <a:rPr lang="en-US" sz="1600"/>
              <a:t>If </a:t>
            </a:r>
            <a:r>
              <a:rPr lang="en-US" sz="1600" err="1"/>
              <a:t>bookID</a:t>
            </a:r>
            <a:r>
              <a:rPr lang="en-US" sz="1600"/>
              <a:t> can</a:t>
            </a:r>
            <a:r>
              <a:rPr lang="en-US" sz="1600">
                <a:ea typeface="Verdana"/>
              </a:rPr>
              <a:t>not be validated</a:t>
            </a:r>
          </a:p>
          <a:p>
            <a:pPr marL="742950" lvl="1" indent="-342900">
              <a:buAutoNum type="arabicPeriod"/>
            </a:pPr>
            <a:r>
              <a:rPr lang="en-US" sz="1600">
                <a:ea typeface="Verdana"/>
              </a:rPr>
              <a:t>The system requests the borrower to contact personnel</a:t>
            </a:r>
          </a:p>
          <a:p>
            <a:pPr marL="342265" indent="-342265">
              <a:buNone/>
            </a:pPr>
            <a:r>
              <a:rPr lang="en-US" sz="1600">
                <a:solidFill>
                  <a:srgbClr val="FFC000"/>
                </a:solidFill>
                <a:ea typeface="Verdana"/>
              </a:rPr>
              <a:t>5b. </a:t>
            </a:r>
            <a:r>
              <a:rPr lang="en-US" sz="1600">
                <a:solidFill>
                  <a:srgbClr val="0F243E"/>
                </a:solidFill>
                <a:ea typeface="Verdana"/>
              </a:rPr>
              <a:t>If the book has already been checked-out </a:t>
            </a:r>
          </a:p>
          <a:p>
            <a:pPr marL="342265" indent="-342265">
              <a:buNone/>
            </a:pPr>
            <a:r>
              <a:rPr lang="en-US" sz="1600">
                <a:solidFill>
                  <a:srgbClr val="0F243E"/>
                </a:solidFill>
                <a:ea typeface="Verdana"/>
              </a:rPr>
              <a:t>...</a:t>
            </a:r>
          </a:p>
        </p:txBody>
      </p:sp>
      <p:sp>
        <p:nvSpPr>
          <p:cNvPr id="2" name="Titel 1"/>
          <p:cNvSpPr>
            <a:spLocks noGrp="1"/>
          </p:cNvSpPr>
          <p:nvPr>
            <p:ph type="title" idx="4294967295"/>
          </p:nvPr>
        </p:nvSpPr>
        <p:spPr>
          <a:xfrm>
            <a:off x="467544" y="735013"/>
            <a:ext cx="7762056" cy="1143000"/>
          </a:xfrm>
          <a:prstGeom prst="rect">
            <a:avLst/>
          </a:prstGeom>
        </p:spPr>
        <p:txBody>
          <a:bodyPr anchor="t"/>
          <a:lstStyle/>
          <a:p>
            <a:r>
              <a:rPr lang="en-GB" altLang="en-US">
                <a:latin typeface="Verdana" panose="020B0604030504040204" pitchFamily="34" charset="0"/>
                <a:ea typeface="Verdana" panose="020B0604030504040204" pitchFamily="34" charset="0"/>
                <a:cs typeface="Verdana" panose="020B0604030504040204" pitchFamily="34" charset="0"/>
              </a:rPr>
              <a:t>Use case example: Borrow book (cont.)</a:t>
            </a:r>
            <a:r>
              <a:rPr lang="en-US">
                <a:solidFill>
                  <a:schemeClr val="tx1"/>
                </a:solidFill>
                <a:latin typeface="+mj-ea"/>
                <a:cs typeface="+mj-ea"/>
              </a:rPr>
              <a:t/>
            </a:r>
            <a:br>
              <a:rPr lang="en-US">
                <a:solidFill>
                  <a:schemeClr val="tx1"/>
                </a:solidFill>
                <a:latin typeface="+mj-ea"/>
                <a:cs typeface="+mj-ea"/>
              </a:rPr>
            </a:br>
            <a:r>
              <a:rPr lang="en-US">
                <a:solidFill>
                  <a:schemeClr val="tx1"/>
                </a:solidFill>
                <a:latin typeface="+mj-ea"/>
                <a:cs typeface="+mj-ea"/>
              </a:rPr>
              <a:t/>
            </a:r>
            <a:br>
              <a:rPr lang="en-US">
                <a:solidFill>
                  <a:schemeClr val="tx1"/>
                </a:solidFill>
                <a:latin typeface="+mj-ea"/>
                <a:cs typeface="+mj-ea"/>
              </a:rPr>
            </a:br>
            <a:endParaRPr lang="en-US"/>
          </a:p>
        </p:txBody>
      </p:sp>
    </p:spTree>
    <p:extLst>
      <p:ext uri="{BB962C8B-B14F-4D97-AF65-F5344CB8AC3E}">
        <p14:creationId xmlns:p14="http://schemas.microsoft.com/office/powerpoint/2010/main" val="15435986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User Stories &lt;&gt; Use Cases</a:t>
            </a:r>
          </a:p>
        </p:txBody>
      </p:sp>
      <p:graphicFrame>
        <p:nvGraphicFramePr>
          <p:cNvPr id="4" name="Table 3"/>
          <p:cNvGraphicFramePr>
            <a:graphicFrameLocks noGrp="1"/>
          </p:cNvGraphicFramePr>
          <p:nvPr>
            <p:extLst>
              <p:ext uri="{D42A27DB-BD31-4B8C-83A1-F6EECF244321}">
                <p14:modId xmlns:p14="http://schemas.microsoft.com/office/powerpoint/2010/main" val="52921545"/>
              </p:ext>
            </p:extLst>
          </p:nvPr>
        </p:nvGraphicFramePr>
        <p:xfrm>
          <a:off x="457200" y="2060848"/>
          <a:ext cx="8229600" cy="256032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370840">
                <a:tc>
                  <a:txBody>
                    <a:bodyPr/>
                    <a:lstStyle/>
                    <a:p>
                      <a:r>
                        <a:rPr lang="en-US" sz="2200"/>
                        <a:t>User Stories</a:t>
                      </a:r>
                    </a:p>
                  </a:txBody>
                  <a:tcPr/>
                </a:tc>
                <a:tc>
                  <a:txBody>
                    <a:bodyPr/>
                    <a:lstStyle/>
                    <a:p>
                      <a:r>
                        <a:rPr lang="en-US" sz="2200"/>
                        <a:t>Use Cases</a:t>
                      </a:r>
                    </a:p>
                  </a:txBody>
                  <a:tcPr>
                    <a:solidFill>
                      <a:schemeClr val="accent3"/>
                    </a:solidFill>
                  </a:tcPr>
                </a:tc>
                <a:extLst>
                  <a:ext uri="{0D108BD9-81ED-4DB2-BD59-A6C34878D82A}">
                    <a16:rowId xmlns:a16="http://schemas.microsoft.com/office/drawing/2014/main" val="10000"/>
                  </a:ext>
                </a:extLst>
              </a:tr>
              <a:tr h="370840">
                <a:tc>
                  <a:txBody>
                    <a:bodyPr/>
                    <a:lstStyle/>
                    <a:p>
                      <a:r>
                        <a:rPr lang="en-US" sz="2200" dirty="0"/>
                        <a:t>Promise of a conversation</a:t>
                      </a:r>
                    </a:p>
                  </a:txBody>
                  <a:tcPr/>
                </a:tc>
                <a:tc>
                  <a:txBody>
                    <a:bodyPr/>
                    <a:lstStyle/>
                    <a:p>
                      <a:r>
                        <a:rPr lang="en-US" sz="2200" dirty="0"/>
                        <a:t>Record of a conversation</a:t>
                      </a:r>
                    </a:p>
                  </a:txBody>
                  <a:tcPr>
                    <a:solidFill>
                      <a:schemeClr val="accent3">
                        <a:lumMod val="60000"/>
                        <a:lumOff val="40000"/>
                      </a:schemeClr>
                    </a:solidFill>
                  </a:tcPr>
                </a:tc>
                <a:extLst>
                  <a:ext uri="{0D108BD9-81ED-4DB2-BD59-A6C34878D82A}">
                    <a16:rowId xmlns:a16="http://schemas.microsoft.com/office/drawing/2014/main" val="10001"/>
                  </a:ext>
                </a:extLst>
              </a:tr>
              <a:tr h="370840">
                <a:tc>
                  <a:txBody>
                    <a:bodyPr/>
                    <a:lstStyle/>
                    <a:p>
                      <a:r>
                        <a:rPr lang="en-US" sz="2200" dirty="0"/>
                        <a:t>A way of prioritizing work</a:t>
                      </a:r>
                    </a:p>
                  </a:txBody>
                  <a:tcPr/>
                </a:tc>
                <a:tc>
                  <a:txBody>
                    <a:bodyPr/>
                    <a:lstStyle/>
                    <a:p>
                      <a:r>
                        <a:rPr lang="en-US" sz="2200" dirty="0"/>
                        <a:t>A way of describing requirements</a:t>
                      </a:r>
                    </a:p>
                  </a:txBody>
                  <a:tcPr>
                    <a:solidFill>
                      <a:schemeClr val="accent3">
                        <a:lumMod val="20000"/>
                        <a:lumOff val="80000"/>
                      </a:schemeClr>
                    </a:solidFill>
                  </a:tcPr>
                </a:tc>
                <a:extLst>
                  <a:ext uri="{0D108BD9-81ED-4DB2-BD59-A6C34878D82A}">
                    <a16:rowId xmlns:a16="http://schemas.microsoft.com/office/drawing/2014/main" val="10002"/>
                  </a:ext>
                </a:extLst>
              </a:tr>
              <a:tr h="370840">
                <a:tc>
                  <a:txBody>
                    <a:bodyPr/>
                    <a:lstStyle/>
                    <a:p>
                      <a:r>
                        <a:rPr lang="en-US" sz="2200"/>
                        <a:t>Demands</a:t>
                      </a:r>
                      <a:r>
                        <a:rPr lang="en-US" sz="2200" baseline="0"/>
                        <a:t> questions</a:t>
                      </a:r>
                      <a:endParaRPr lang="en-US" sz="2200"/>
                    </a:p>
                  </a:txBody>
                  <a:tcPr/>
                </a:tc>
                <a:tc>
                  <a:txBody>
                    <a:bodyPr/>
                    <a:lstStyle/>
                    <a:p>
                      <a:r>
                        <a:rPr lang="en-US" sz="2200" dirty="0"/>
                        <a:t>Demands answers</a:t>
                      </a:r>
                    </a:p>
                  </a:txBody>
                  <a:tcPr>
                    <a:solidFill>
                      <a:schemeClr val="accent3">
                        <a:lumMod val="60000"/>
                        <a:lumOff val="40000"/>
                      </a:schemeClr>
                    </a:solidFill>
                  </a:tcPr>
                </a:tc>
                <a:extLst>
                  <a:ext uri="{0D108BD9-81ED-4DB2-BD59-A6C34878D82A}">
                    <a16:rowId xmlns:a16="http://schemas.microsoft.com/office/drawing/2014/main" val="10003"/>
                  </a:ext>
                </a:extLst>
              </a:tr>
              <a:tr h="370840">
                <a:tc>
                  <a:txBody>
                    <a:bodyPr/>
                    <a:lstStyle/>
                    <a:p>
                      <a:r>
                        <a:rPr lang="en-US" sz="2200"/>
                        <a:t>What &amp;</a:t>
                      </a:r>
                      <a:r>
                        <a:rPr lang="en-US" sz="2200" baseline="0"/>
                        <a:t> Why</a:t>
                      </a:r>
                      <a:endParaRPr lang="en-US" sz="2200"/>
                    </a:p>
                  </a:txBody>
                  <a:tcPr/>
                </a:tc>
                <a:tc>
                  <a:txBody>
                    <a:bodyPr/>
                    <a:lstStyle/>
                    <a:p>
                      <a:r>
                        <a:rPr lang="en-US" sz="2200"/>
                        <a:t>How</a:t>
                      </a:r>
                    </a:p>
                  </a:txBody>
                  <a:tcPr>
                    <a:solidFill>
                      <a:schemeClr val="accent3">
                        <a:lumMod val="20000"/>
                        <a:lumOff val="80000"/>
                      </a:schemeClr>
                    </a:solidFill>
                  </a:tcPr>
                </a:tc>
                <a:extLst>
                  <a:ext uri="{0D108BD9-81ED-4DB2-BD59-A6C34878D82A}">
                    <a16:rowId xmlns:a16="http://schemas.microsoft.com/office/drawing/2014/main" val="10004"/>
                  </a:ext>
                </a:extLst>
              </a:tr>
              <a:tr h="370840">
                <a:tc>
                  <a:txBody>
                    <a:bodyPr/>
                    <a:lstStyle/>
                    <a:p>
                      <a:r>
                        <a:rPr lang="en-US" sz="2200"/>
                        <a:t>Business</a:t>
                      </a:r>
                    </a:p>
                  </a:txBody>
                  <a:tcPr/>
                </a:tc>
                <a:tc>
                  <a:txBody>
                    <a:bodyPr/>
                    <a:lstStyle/>
                    <a:p>
                      <a:r>
                        <a:rPr lang="en-US" sz="2200" dirty="0"/>
                        <a:t>System</a:t>
                      </a:r>
                    </a:p>
                  </a:txBody>
                  <a:tcPr>
                    <a:solidFill>
                      <a:schemeClr val="accent3">
                        <a:lumMod val="60000"/>
                        <a:lumOff val="40000"/>
                      </a:schemeClr>
                    </a:solidFill>
                  </a:tcPr>
                </a:tc>
                <a:extLst>
                  <a:ext uri="{0D108BD9-81ED-4DB2-BD59-A6C34878D82A}">
                    <a16:rowId xmlns:a16="http://schemas.microsoft.com/office/drawing/2014/main" val="10005"/>
                  </a:ext>
                </a:extLst>
              </a:tr>
            </a:tbl>
          </a:graphicData>
        </a:graphic>
      </p:graphicFrame>
      <p:pic>
        <p:nvPicPr>
          <p:cNvPr id="3" name="Picture 2"/>
          <p:cNvPicPr>
            <a:picLocks noChangeAspect="1"/>
          </p:cNvPicPr>
          <p:nvPr/>
        </p:nvPicPr>
        <p:blipFill>
          <a:blip r:embed="rId2"/>
          <a:stretch>
            <a:fillRect/>
          </a:stretch>
        </p:blipFill>
        <p:spPr>
          <a:xfrm>
            <a:off x="5508104" y="4804003"/>
            <a:ext cx="1943348" cy="2000505"/>
          </a:xfrm>
          <a:prstGeom prst="rect">
            <a:avLst/>
          </a:prstGeom>
        </p:spPr>
      </p:pic>
      <p:pic>
        <p:nvPicPr>
          <p:cNvPr id="5" name="Picture 4"/>
          <p:cNvPicPr>
            <a:picLocks noChangeAspect="1"/>
          </p:cNvPicPr>
          <p:nvPr/>
        </p:nvPicPr>
        <p:blipFill>
          <a:blip r:embed="rId3"/>
          <a:stretch>
            <a:fillRect/>
          </a:stretch>
        </p:blipFill>
        <p:spPr>
          <a:xfrm>
            <a:off x="432012" y="4776198"/>
            <a:ext cx="3750947" cy="2000505"/>
          </a:xfrm>
          <a:prstGeom prst="rect">
            <a:avLst/>
          </a:prstGeom>
        </p:spPr>
      </p:pic>
    </p:spTree>
    <p:extLst>
      <p:ext uri="{BB962C8B-B14F-4D97-AF65-F5344CB8AC3E}">
        <p14:creationId xmlns:p14="http://schemas.microsoft.com/office/powerpoint/2010/main" val="18966544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p:txBody>
          <a:bodyPr/>
          <a:lstStyle/>
          <a:p>
            <a:r>
              <a:rPr lang="en-GB" altLang="en-US" b="0" dirty="0"/>
              <a:t>UP Core practises – risk-driven</a:t>
            </a:r>
            <a:endParaRPr lang="da-DK" b="0" dirty="0"/>
          </a:p>
        </p:txBody>
      </p:sp>
      <p:sp>
        <p:nvSpPr>
          <p:cNvPr id="4" name="Pladsholder til indhold 3"/>
          <p:cNvSpPr>
            <a:spLocks noGrp="1"/>
          </p:cNvSpPr>
          <p:nvPr>
            <p:ph sz="quarter" idx="12"/>
          </p:nvPr>
        </p:nvSpPr>
        <p:spPr>
          <a:xfrm>
            <a:off x="510346" y="2116874"/>
            <a:ext cx="8382133" cy="3773393"/>
          </a:xfrm>
        </p:spPr>
        <p:txBody>
          <a:bodyPr/>
          <a:lstStyle/>
          <a:p>
            <a:pPr>
              <a:lnSpc>
                <a:spcPct val="90000"/>
              </a:lnSpc>
              <a:buFontTx/>
              <a:buNone/>
            </a:pPr>
            <a:r>
              <a:rPr lang="en-GB" altLang="en-US" sz="2000" b="1" dirty="0"/>
              <a:t>Use cases are ranked according to the following criteria:</a:t>
            </a:r>
          </a:p>
          <a:p>
            <a:pPr>
              <a:lnSpc>
                <a:spcPct val="90000"/>
              </a:lnSpc>
              <a:buFontTx/>
              <a:buNone/>
            </a:pPr>
            <a:endParaRPr lang="en-GB" altLang="en-US" sz="2000" dirty="0"/>
          </a:p>
          <a:p>
            <a:pPr marL="457200" indent="-457200">
              <a:lnSpc>
                <a:spcPct val="90000"/>
              </a:lnSpc>
              <a:buFont typeface="+mj-lt"/>
              <a:buAutoNum type="arabicPeriod"/>
            </a:pPr>
            <a:r>
              <a:rPr lang="en-GB" altLang="en-US" sz="2000" b="1" dirty="0"/>
              <a:t>Architectural significant </a:t>
            </a:r>
          </a:p>
          <a:p>
            <a:pPr marL="857236" lvl="1" indent="-457200">
              <a:lnSpc>
                <a:spcPct val="90000"/>
              </a:lnSpc>
            </a:pPr>
            <a:r>
              <a:rPr lang="en-GB" altLang="en-US" sz="2000" dirty="0"/>
              <a:t>If implemented, we are forced to design, build and test the core architecture</a:t>
            </a:r>
          </a:p>
          <a:p>
            <a:pPr marL="857236" lvl="1" indent="-457200">
              <a:lnSpc>
                <a:spcPct val="90000"/>
              </a:lnSpc>
            </a:pPr>
            <a:endParaRPr lang="en-GB" altLang="en-US" sz="2000" dirty="0"/>
          </a:p>
          <a:p>
            <a:pPr marL="457200" indent="-457200">
              <a:lnSpc>
                <a:spcPct val="90000"/>
              </a:lnSpc>
              <a:buFont typeface="+mj-lt"/>
              <a:buAutoNum type="arabicPeriod"/>
            </a:pPr>
            <a:r>
              <a:rPr lang="en-GB" altLang="en-US" sz="2000" b="1" dirty="0"/>
              <a:t>Business value </a:t>
            </a:r>
          </a:p>
          <a:p>
            <a:pPr lvl="1">
              <a:lnSpc>
                <a:spcPct val="90000"/>
              </a:lnSpc>
            </a:pPr>
            <a:r>
              <a:rPr lang="en-GB" altLang="en-US" sz="2000" dirty="0"/>
              <a:t>Features business really cares about</a:t>
            </a:r>
          </a:p>
          <a:p>
            <a:pPr marL="857236" lvl="1" indent="-457200">
              <a:lnSpc>
                <a:spcPct val="90000"/>
              </a:lnSpc>
            </a:pPr>
            <a:endParaRPr lang="en-GB" altLang="en-US" sz="2000" dirty="0"/>
          </a:p>
          <a:p>
            <a:pPr marL="457200" indent="-457200">
              <a:lnSpc>
                <a:spcPct val="90000"/>
              </a:lnSpc>
              <a:buFont typeface="+mj-lt"/>
              <a:buAutoNum type="arabicPeriod"/>
            </a:pPr>
            <a:r>
              <a:rPr lang="en-GB" altLang="en-US" sz="2000" b="1" dirty="0"/>
              <a:t>High risk </a:t>
            </a:r>
          </a:p>
          <a:p>
            <a:pPr lvl="1">
              <a:lnSpc>
                <a:spcPct val="90000"/>
              </a:lnSpc>
            </a:pPr>
            <a:r>
              <a:rPr lang="en-GB" altLang="en-US" sz="2000" dirty="0"/>
              <a:t>E.g. “be able to handle 500 concurrent transactions”</a:t>
            </a:r>
          </a:p>
          <a:p>
            <a:endParaRPr lang="da-DK" dirty="0"/>
          </a:p>
        </p:txBody>
      </p:sp>
    </p:spTree>
    <p:extLst>
      <p:ext uri="{BB962C8B-B14F-4D97-AF65-F5344CB8AC3E}">
        <p14:creationId xmlns:p14="http://schemas.microsoft.com/office/powerpoint/2010/main" val="67249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a:xfrm>
            <a:off x="431690" y="266570"/>
            <a:ext cx="3157085" cy="687160"/>
          </a:xfrm>
        </p:spPr>
        <p:txBody>
          <a:bodyPr/>
          <a:lstStyle/>
          <a:p>
            <a:r>
              <a:rPr lang="da-DK" b="0" dirty="0"/>
              <a:t>Agenda</a:t>
            </a:r>
          </a:p>
        </p:txBody>
      </p:sp>
      <p:sp>
        <p:nvSpPr>
          <p:cNvPr id="5" name="Pladsholder til indhold 4"/>
          <p:cNvSpPr>
            <a:spLocks noGrp="1"/>
          </p:cNvSpPr>
          <p:nvPr>
            <p:ph sz="quarter" idx="12"/>
          </p:nvPr>
        </p:nvSpPr>
        <p:spPr>
          <a:xfrm>
            <a:off x="431690" y="1209369"/>
            <a:ext cx="8086620" cy="5329084"/>
          </a:xfrm>
        </p:spPr>
        <p:txBody>
          <a:bodyPr lIns="84134" tIns="42067" rIns="84134" bIns="42067" anchor="t">
            <a:normAutofit/>
          </a:bodyPr>
          <a:lstStyle/>
          <a:p>
            <a:pPr marL="342265" indent="-342265"/>
            <a:r>
              <a:rPr lang="en-GB" sz="2000" dirty="0" err="1" smtClean="0"/>
              <a:t>Afrunding</a:t>
            </a:r>
            <a:r>
              <a:rPr lang="en-GB" sz="2000" dirty="0" smtClean="0"/>
              <a:t> </a:t>
            </a:r>
            <a:r>
              <a:rPr lang="en-GB" sz="2000" dirty="0" err="1" smtClean="0"/>
              <a:t>af</a:t>
            </a:r>
            <a:r>
              <a:rPr lang="en-GB" sz="2000" dirty="0" smtClean="0"/>
              <a:t> User Stories/how to demo/Acceptance test</a:t>
            </a:r>
          </a:p>
          <a:p>
            <a:pPr marL="342265" indent="-342265"/>
            <a:endParaRPr lang="en-GB" sz="2000" dirty="0" smtClean="0"/>
          </a:p>
          <a:p>
            <a:pPr marL="342265" indent="-342265"/>
            <a:r>
              <a:rPr lang="en-GB" sz="2000" dirty="0" smtClean="0"/>
              <a:t>Introduction </a:t>
            </a:r>
            <a:r>
              <a:rPr lang="en-GB" sz="2000" dirty="0"/>
              <a:t>to Unified Process – an alternative method</a:t>
            </a:r>
            <a:endParaRPr lang="en-US" dirty="0"/>
          </a:p>
          <a:p>
            <a:pPr marL="742315" lvl="1" indent="-285115"/>
            <a:r>
              <a:rPr lang="en-GB" sz="2000" dirty="0"/>
              <a:t>Core practices</a:t>
            </a:r>
            <a:endParaRPr lang="en-GB" sz="2000" dirty="0">
              <a:ea typeface="Verdana"/>
            </a:endParaRPr>
          </a:p>
          <a:p>
            <a:pPr marL="742315" lvl="1" indent="-285115"/>
            <a:r>
              <a:rPr lang="en-GB" sz="2000" dirty="0"/>
              <a:t>Agile Unified Process</a:t>
            </a:r>
            <a:endParaRPr lang="en-GB" sz="2000" dirty="0">
              <a:ea typeface="Verdana"/>
            </a:endParaRPr>
          </a:p>
          <a:p>
            <a:pPr marL="742315" lvl="1" indent="-285115"/>
            <a:r>
              <a:rPr lang="en-GB" sz="2000" dirty="0"/>
              <a:t>Comparison with </a:t>
            </a:r>
            <a:r>
              <a:rPr lang="en-GB" sz="2000" dirty="0" smtClean="0"/>
              <a:t>Agile/Scrum</a:t>
            </a:r>
          </a:p>
          <a:p>
            <a:pPr marL="742315" lvl="1" indent="-285115"/>
            <a:endParaRPr lang="en-GB" sz="2000" dirty="0"/>
          </a:p>
          <a:p>
            <a:pPr marL="0" indent="0">
              <a:spcBef>
                <a:spcPct val="0"/>
              </a:spcBef>
              <a:buNone/>
            </a:pPr>
            <a:r>
              <a:rPr lang="en-GB" sz="3300" dirty="0">
                <a:solidFill>
                  <a:srgbClr val="FBB040"/>
                </a:solidFill>
              </a:rPr>
              <a:t>Goal</a:t>
            </a:r>
            <a:endParaRPr lang="en-GB" sz="3300" dirty="0">
              <a:solidFill>
                <a:srgbClr val="FBB040"/>
              </a:solidFill>
              <a:ea typeface="Verdana"/>
            </a:endParaRPr>
          </a:p>
          <a:p>
            <a:pPr marL="342265" indent="-342265"/>
            <a:r>
              <a:rPr lang="en-GB" sz="2000" dirty="0"/>
              <a:t>Obtain general knowledge about basic principles in UP </a:t>
            </a:r>
            <a:endParaRPr lang="en-GB" sz="2000" dirty="0">
              <a:ea typeface="Verdana"/>
            </a:endParaRPr>
          </a:p>
          <a:p>
            <a:pPr marL="742315" lvl="1" indent="-285115"/>
            <a:r>
              <a:rPr lang="en-GB" dirty="0">
                <a:ea typeface="Verdana"/>
              </a:rPr>
              <a:t>Phases, iterations and increments</a:t>
            </a:r>
          </a:p>
          <a:p>
            <a:pPr marL="742315" lvl="1" indent="-285115"/>
            <a:r>
              <a:rPr lang="en-GB" dirty="0">
                <a:ea typeface="Verdana"/>
              </a:rPr>
              <a:t>Use case driven</a:t>
            </a:r>
            <a:endParaRPr lang="en-GB" dirty="0"/>
          </a:p>
          <a:p>
            <a:pPr marL="742315" lvl="1" indent="-285115"/>
            <a:r>
              <a:rPr lang="en-GB" dirty="0">
                <a:ea typeface="Verdana"/>
              </a:rPr>
              <a:t>Risk </a:t>
            </a:r>
            <a:r>
              <a:rPr lang="en-GB" dirty="0" smtClean="0">
                <a:ea typeface="Verdana"/>
              </a:rPr>
              <a:t>driven</a:t>
            </a:r>
            <a:endParaRPr lang="en-GB" dirty="0"/>
          </a:p>
          <a:p>
            <a:pPr marL="342265" indent="-342265"/>
            <a:r>
              <a:rPr lang="en-GB" sz="2000" dirty="0"/>
              <a:t>Be able to</a:t>
            </a:r>
            <a:r>
              <a:rPr lang="en-GB" sz="2000" dirty="0">
                <a:ea typeface="Verdana"/>
              </a:rPr>
              <a:t>:</a:t>
            </a:r>
            <a:endParaRPr lang="en-GB" sz="2000" dirty="0">
              <a:solidFill>
                <a:schemeClr val="tx1"/>
              </a:solidFill>
              <a:ea typeface="Verdana"/>
            </a:endParaRPr>
          </a:p>
          <a:p>
            <a:pPr marL="742315" lvl="1" indent="-285115"/>
            <a:r>
              <a:rPr lang="en-GB" dirty="0"/>
              <a:t>Specify requirements as use cases</a:t>
            </a:r>
            <a:endParaRPr lang="da-DK" dirty="0">
              <a:ea typeface="Verdana"/>
            </a:endParaRPr>
          </a:p>
        </p:txBody>
      </p:sp>
    </p:spTree>
    <p:extLst>
      <p:ext uri="{BB962C8B-B14F-4D97-AF65-F5344CB8AC3E}">
        <p14:creationId xmlns:p14="http://schemas.microsoft.com/office/powerpoint/2010/main" val="20464420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a:xfrm>
            <a:off x="510347" y="669693"/>
            <a:ext cx="8086620" cy="671076"/>
          </a:xfrm>
        </p:spPr>
        <p:txBody>
          <a:bodyPr/>
          <a:lstStyle/>
          <a:p>
            <a:r>
              <a:rPr lang="en-GB" altLang="en-US" sz="3200" b="0"/>
              <a:t>UP Core practises – Visual Modelling</a:t>
            </a:r>
            <a:endParaRPr lang="da-DK" sz="3200" b="0"/>
          </a:p>
        </p:txBody>
      </p:sp>
      <p:sp>
        <p:nvSpPr>
          <p:cNvPr id="4" name="Pladsholder til indhold 3"/>
          <p:cNvSpPr>
            <a:spLocks noGrp="1"/>
          </p:cNvSpPr>
          <p:nvPr>
            <p:ph sz="quarter" idx="12"/>
          </p:nvPr>
        </p:nvSpPr>
        <p:spPr>
          <a:xfrm>
            <a:off x="510347" y="1628800"/>
            <a:ext cx="8086620" cy="1152129"/>
          </a:xfrm>
        </p:spPr>
        <p:txBody>
          <a:bodyPr>
            <a:normAutofit fontScale="85000" lnSpcReduction="10000"/>
          </a:bodyPr>
          <a:lstStyle/>
          <a:p>
            <a:pPr>
              <a:lnSpc>
                <a:spcPct val="90000"/>
              </a:lnSpc>
              <a:buFontTx/>
              <a:buNone/>
            </a:pPr>
            <a:r>
              <a:rPr lang="en-GB" altLang="en-US" b="1"/>
              <a:t>UML modelling is central </a:t>
            </a:r>
          </a:p>
          <a:p>
            <a:pPr>
              <a:lnSpc>
                <a:spcPct val="90000"/>
              </a:lnSpc>
            </a:pPr>
            <a:r>
              <a:rPr lang="en-GB" altLang="en-US"/>
              <a:t>An abstraction of the implementation (documentation) </a:t>
            </a:r>
          </a:p>
          <a:p>
            <a:pPr>
              <a:lnSpc>
                <a:spcPct val="90000"/>
              </a:lnSpc>
            </a:pPr>
            <a:r>
              <a:rPr lang="en-GB" altLang="en-US"/>
              <a:t>A design tool (forward engineering)</a:t>
            </a:r>
          </a:p>
          <a:p>
            <a:endParaRPr lang="da-DK"/>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664" y="2780928"/>
            <a:ext cx="7845752" cy="39370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254541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GB" altLang="en-US" b="0"/>
              <a:t>Customization of Unified Process</a:t>
            </a:r>
            <a:endParaRPr lang="da-DK" b="0"/>
          </a:p>
        </p:txBody>
      </p:sp>
      <p:sp>
        <p:nvSpPr>
          <p:cNvPr id="3" name="Pladsholder til indhold 2"/>
          <p:cNvSpPr>
            <a:spLocks noGrp="1"/>
          </p:cNvSpPr>
          <p:nvPr>
            <p:ph sz="quarter" idx="12"/>
          </p:nvPr>
        </p:nvSpPr>
        <p:spPr>
          <a:xfrm>
            <a:off x="510347" y="2116874"/>
            <a:ext cx="8086620" cy="4336462"/>
          </a:xfrm>
        </p:spPr>
        <p:txBody>
          <a:bodyPr>
            <a:normAutofit lnSpcReduction="10000"/>
          </a:bodyPr>
          <a:lstStyle/>
          <a:p>
            <a:pPr marL="0" indent="0">
              <a:lnSpc>
                <a:spcPct val="90000"/>
              </a:lnSpc>
              <a:buNone/>
            </a:pPr>
            <a:r>
              <a:rPr lang="en-GB" altLang="en-US" sz="2000" dirty="0"/>
              <a:t>Many characterize UP as a heavyweight method, but almost everything is optional </a:t>
            </a:r>
          </a:p>
          <a:p>
            <a:pPr lvl="1">
              <a:lnSpc>
                <a:spcPct val="90000"/>
              </a:lnSpc>
            </a:pPr>
            <a:r>
              <a:rPr lang="en-GB" altLang="en-US" sz="2000" dirty="0"/>
              <a:t>All activities and artefacts (models, diagrams, documents …), except the code </a:t>
            </a:r>
            <a:r>
              <a:rPr lang="en-GB" altLang="en-US" sz="2000" dirty="0">
                <a:sym typeface="Wingdings" panose="05000000000000000000" pitchFamily="2" charset="2"/>
              </a:rPr>
              <a:t></a:t>
            </a:r>
            <a:endParaRPr lang="en-GB" altLang="en-US" sz="2000" dirty="0"/>
          </a:p>
          <a:p>
            <a:pPr>
              <a:lnSpc>
                <a:spcPct val="90000"/>
              </a:lnSpc>
            </a:pPr>
            <a:endParaRPr lang="en-GB" altLang="en-US" sz="1000" dirty="0">
              <a:sym typeface="Wingdings" panose="05000000000000000000" pitchFamily="2" charset="2"/>
            </a:endParaRPr>
          </a:p>
          <a:p>
            <a:pPr marL="0" indent="0">
              <a:lnSpc>
                <a:spcPct val="90000"/>
              </a:lnSpc>
              <a:buNone/>
            </a:pPr>
            <a:r>
              <a:rPr lang="en-GB" altLang="en-US" sz="2000" b="1" dirty="0">
                <a:sym typeface="Wingdings" panose="05000000000000000000" pitchFamily="2" charset="2"/>
              </a:rPr>
              <a:t>Invariant practices and principles </a:t>
            </a:r>
          </a:p>
          <a:p>
            <a:pPr lvl="1">
              <a:lnSpc>
                <a:spcPct val="90000"/>
              </a:lnSpc>
            </a:pPr>
            <a:r>
              <a:rPr lang="en-GB" altLang="en-US" sz="2000" dirty="0">
                <a:sym typeface="Wingdings" panose="05000000000000000000" pitchFamily="2" charset="2"/>
              </a:rPr>
              <a:t>Iterative</a:t>
            </a:r>
          </a:p>
          <a:p>
            <a:pPr lvl="1">
              <a:lnSpc>
                <a:spcPct val="90000"/>
              </a:lnSpc>
            </a:pPr>
            <a:r>
              <a:rPr lang="en-GB" altLang="en-US" sz="2000" dirty="0">
                <a:sym typeface="Wingdings" panose="05000000000000000000" pitchFamily="2" charset="2"/>
              </a:rPr>
              <a:t>Risk driven development</a:t>
            </a:r>
          </a:p>
          <a:p>
            <a:pPr lvl="1">
              <a:lnSpc>
                <a:spcPct val="90000"/>
              </a:lnSpc>
            </a:pPr>
            <a:r>
              <a:rPr lang="en-GB" altLang="en-US" sz="2000" dirty="0"/>
              <a:t>Continuous verification of quality</a:t>
            </a:r>
            <a:endParaRPr lang="en-GB" altLang="en-US" sz="2800" dirty="0"/>
          </a:p>
          <a:p>
            <a:pPr>
              <a:lnSpc>
                <a:spcPct val="90000"/>
              </a:lnSpc>
              <a:buFontTx/>
              <a:buNone/>
            </a:pPr>
            <a:endParaRPr lang="en-GB" altLang="en-US" sz="2000" dirty="0"/>
          </a:p>
          <a:p>
            <a:pPr>
              <a:lnSpc>
                <a:spcPct val="90000"/>
              </a:lnSpc>
              <a:buFontTx/>
              <a:buNone/>
            </a:pPr>
            <a:endParaRPr lang="en-GB" altLang="en-US" sz="2000" dirty="0"/>
          </a:p>
          <a:p>
            <a:pPr marL="0" indent="0">
              <a:lnSpc>
                <a:spcPct val="90000"/>
              </a:lnSpc>
              <a:buNone/>
            </a:pPr>
            <a:r>
              <a:rPr lang="en-GB" altLang="en-US" sz="2000" b="1" dirty="0"/>
              <a:t>How to turn UP into agile version? </a:t>
            </a:r>
          </a:p>
          <a:p>
            <a:pPr lvl="1">
              <a:lnSpc>
                <a:spcPct val="90000"/>
              </a:lnSpc>
            </a:pPr>
            <a:r>
              <a:rPr lang="en-GB" altLang="en-US" sz="2000" dirty="0"/>
              <a:t>It is not meant by its creators to be heavyweight or un-agile</a:t>
            </a:r>
          </a:p>
          <a:p>
            <a:endParaRPr lang="da-DK" dirty="0"/>
          </a:p>
        </p:txBody>
      </p:sp>
      <p:pic>
        <p:nvPicPr>
          <p:cNvPr id="1434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48695" y="3717032"/>
            <a:ext cx="2448272" cy="17137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3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12360" y="1214059"/>
            <a:ext cx="962025" cy="847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873529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228600" y="274638"/>
            <a:ext cx="8686800" cy="715962"/>
          </a:xfrm>
        </p:spPr>
        <p:txBody>
          <a:bodyPr/>
          <a:lstStyle/>
          <a:p>
            <a:pPr>
              <a:defRPr/>
            </a:pPr>
            <a:r>
              <a:rPr lang="en-GB" altLang="en-US">
                <a:latin typeface="Verdana" panose="020B0604030504040204" pitchFamily="34" charset="0"/>
                <a:ea typeface="Verdana" panose="020B0604030504040204" pitchFamily="34" charset="0"/>
                <a:cs typeface="Verdana" panose="020B0604030504040204" pitchFamily="34" charset="0"/>
              </a:rPr>
              <a:t>When Should you Use UP?</a:t>
            </a:r>
            <a:endParaRPr lang="da-DK" altLang="en-US">
              <a:latin typeface="Verdana" panose="020B0604030504040204" pitchFamily="34" charset="0"/>
              <a:ea typeface="Verdana" panose="020B0604030504040204" pitchFamily="34" charset="0"/>
              <a:cs typeface="Verdana" panose="020B0604030504040204" pitchFamily="34" charset="0"/>
            </a:endParaRPr>
          </a:p>
        </p:txBody>
      </p:sp>
      <p:sp>
        <p:nvSpPr>
          <p:cNvPr id="14339" name="Rectangle 3"/>
          <p:cNvSpPr>
            <a:spLocks noGrp="1" noChangeArrowheads="1"/>
          </p:cNvSpPr>
          <p:nvPr>
            <p:ph type="body" idx="1"/>
          </p:nvPr>
        </p:nvSpPr>
        <p:spPr>
          <a:xfrm>
            <a:off x="228600" y="1556792"/>
            <a:ext cx="8686800" cy="4844008"/>
          </a:xfrm>
        </p:spPr>
        <p:txBody>
          <a:bodyPr lIns="91437" tIns="45718" rIns="91437" bIns="45718" anchor="t"/>
          <a:lstStyle/>
          <a:p>
            <a:pPr marL="342265" indent="-342265">
              <a:buNone/>
              <a:defRPr/>
            </a:pPr>
            <a:r>
              <a:rPr lang="en-GB" sz="2000" b="1"/>
              <a:t>You could argue that you </a:t>
            </a:r>
            <a:r>
              <a:rPr lang="en-GB" sz="2000" b="1" u="sng"/>
              <a:t>should use </a:t>
            </a:r>
            <a:r>
              <a:rPr lang="en-GB" sz="2000" b="1"/>
              <a:t>UP for:</a:t>
            </a:r>
            <a:endParaRPr lang="en-GB">
              <a:solidFill>
                <a:srgbClr val="000000"/>
              </a:solidFill>
            </a:endParaRPr>
          </a:p>
          <a:p>
            <a:pPr marL="742315" lvl="1" indent="-285115">
              <a:defRPr/>
            </a:pPr>
            <a:r>
              <a:rPr lang="en-GB" sz="2000"/>
              <a:t>Complex and sophisticated systems which evolve incrementally in cycles</a:t>
            </a:r>
            <a:endParaRPr lang="en-GB">
              <a:solidFill>
                <a:schemeClr val="tx1"/>
              </a:solidFill>
            </a:endParaRPr>
          </a:p>
          <a:p>
            <a:pPr marL="0" indent="0">
              <a:lnSpc>
                <a:spcPct val="90000"/>
              </a:lnSpc>
              <a:buNone/>
              <a:defRPr/>
            </a:pPr>
            <a:r>
              <a:rPr lang="en-GB" altLang="en-US" sz="2000" b="1"/>
              <a:t>You could argue that you </a:t>
            </a:r>
            <a:r>
              <a:rPr lang="en-GB" altLang="en-US" sz="2000" b="1" u="sng"/>
              <a:t>shouldn’t use UP </a:t>
            </a:r>
            <a:r>
              <a:rPr lang="en-GB" altLang="en-US" sz="2000" b="1"/>
              <a:t>for:</a:t>
            </a:r>
            <a:endParaRPr lang="en-GB">
              <a:solidFill>
                <a:schemeClr val="tx1"/>
              </a:solidFill>
            </a:endParaRPr>
          </a:p>
          <a:p>
            <a:pPr marL="742315" lvl="1" indent="-285115">
              <a:lnSpc>
                <a:spcPct val="90000"/>
              </a:lnSpc>
              <a:defRPr/>
            </a:pPr>
            <a:r>
              <a:rPr lang="en-GB" altLang="en-US" sz="2000"/>
              <a:t>Simple or well-known systems, where it might be feasible to </a:t>
            </a:r>
            <a:r>
              <a:rPr lang="en-GB" altLang="en-US" sz="2000" b="1"/>
              <a:t>sequentially</a:t>
            </a:r>
            <a:r>
              <a:rPr lang="en-GB" altLang="en-US" sz="2000"/>
              <a:t> define the whole problem, design the entire solution, build the software, and then test the product </a:t>
            </a:r>
          </a:p>
          <a:p>
            <a:pPr marL="742315" lvl="1" indent="-285115">
              <a:lnSpc>
                <a:spcPct val="90000"/>
              </a:lnSpc>
              <a:defRPr/>
            </a:pPr>
            <a:endParaRPr lang="en-GB" altLang="en-US" sz="200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1720" y="3734592"/>
            <a:ext cx="5249552" cy="30163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927426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2"/>
          <p:cNvSpPr>
            <a:spLocks noGrp="1" noChangeArrowheads="1"/>
          </p:cNvSpPr>
          <p:nvPr>
            <p:ph type="title"/>
          </p:nvPr>
        </p:nvSpPr>
        <p:spPr>
          <a:xfrm>
            <a:off x="228600" y="908720"/>
            <a:ext cx="8686800" cy="715962"/>
          </a:xfrm>
        </p:spPr>
        <p:txBody>
          <a:bodyPr lIns="92075" tIns="46038" rIns="92075" bIns="46038" anchor="t"/>
          <a:lstStyle/>
          <a:p>
            <a:pPr>
              <a:defRPr/>
            </a:pPr>
            <a:r>
              <a:rPr lang="en-GB" altLang="en-US">
                <a:latin typeface="+mj-lt"/>
              </a:rPr>
              <a:t>Challenges in many IT projects</a:t>
            </a:r>
            <a:endParaRPr lang="da-DK" altLang="en-US">
              <a:latin typeface="+mj-lt"/>
            </a:endParaRPr>
          </a:p>
        </p:txBody>
      </p:sp>
      <p:sp>
        <p:nvSpPr>
          <p:cNvPr id="16388" name="Rectangle 3"/>
          <p:cNvSpPr>
            <a:spLocks noGrp="1" noChangeArrowheads="1"/>
          </p:cNvSpPr>
          <p:nvPr>
            <p:ph type="body" idx="1"/>
          </p:nvPr>
        </p:nvSpPr>
        <p:spPr>
          <a:xfrm>
            <a:off x="228600" y="2204864"/>
            <a:ext cx="8686800" cy="4195936"/>
          </a:xfrm>
        </p:spPr>
        <p:txBody>
          <a:bodyPr lIns="92075" tIns="46038" rIns="92075" bIns="46038"/>
          <a:lstStyle/>
          <a:p>
            <a:pPr>
              <a:defRPr/>
            </a:pPr>
            <a:r>
              <a:rPr lang="en-GB" altLang="en-US" sz="2400" dirty="0"/>
              <a:t>Business do have a </a:t>
            </a:r>
            <a:r>
              <a:rPr lang="en-GB" altLang="en-US" sz="2400" b="1" dirty="0">
                <a:solidFill>
                  <a:srgbClr val="FF0000"/>
                </a:solidFill>
              </a:rPr>
              <a:t>need</a:t>
            </a:r>
            <a:r>
              <a:rPr lang="en-GB" altLang="en-US" sz="2400" dirty="0">
                <a:solidFill>
                  <a:srgbClr val="FF0000"/>
                </a:solidFill>
              </a:rPr>
              <a:t> </a:t>
            </a:r>
            <a:r>
              <a:rPr lang="en-GB" altLang="en-US" sz="2400" dirty="0"/>
              <a:t>for a budget</a:t>
            </a:r>
          </a:p>
          <a:p>
            <a:pPr>
              <a:defRPr/>
            </a:pPr>
            <a:r>
              <a:rPr lang="en-GB" altLang="en-US" sz="2400" dirty="0"/>
              <a:t>Business do </a:t>
            </a:r>
            <a:r>
              <a:rPr lang="en-GB" altLang="en-US" sz="2400" b="1" dirty="0">
                <a:solidFill>
                  <a:srgbClr val="FF0000"/>
                </a:solidFill>
              </a:rPr>
              <a:t>need</a:t>
            </a:r>
            <a:r>
              <a:rPr lang="en-GB" altLang="en-US" sz="2400" dirty="0">
                <a:solidFill>
                  <a:srgbClr val="FF0000"/>
                </a:solidFill>
              </a:rPr>
              <a:t> </a:t>
            </a:r>
            <a:r>
              <a:rPr lang="en-GB" altLang="en-US" sz="2400" dirty="0"/>
              <a:t>a contract when buying software</a:t>
            </a:r>
          </a:p>
          <a:p>
            <a:pPr>
              <a:defRPr/>
            </a:pPr>
            <a:r>
              <a:rPr lang="en-GB" altLang="en-US" sz="2400" dirty="0"/>
              <a:t>Business do </a:t>
            </a:r>
            <a:r>
              <a:rPr lang="en-GB" altLang="en-US" sz="2400" b="1" dirty="0">
                <a:solidFill>
                  <a:srgbClr val="FF0000"/>
                </a:solidFill>
              </a:rPr>
              <a:t>need</a:t>
            </a:r>
            <a:r>
              <a:rPr lang="en-GB" altLang="en-US" sz="2400" dirty="0">
                <a:solidFill>
                  <a:srgbClr val="FF0000"/>
                </a:solidFill>
              </a:rPr>
              <a:t> </a:t>
            </a:r>
            <a:r>
              <a:rPr lang="en-GB" altLang="en-US" sz="2400" dirty="0"/>
              <a:t>to know when and what for their planning</a:t>
            </a:r>
          </a:p>
          <a:p>
            <a:pPr>
              <a:defRPr/>
            </a:pPr>
            <a:endParaRPr lang="en-GB" altLang="en-US" sz="2400" dirty="0"/>
          </a:p>
          <a:p>
            <a:pPr>
              <a:defRPr/>
            </a:pPr>
            <a:r>
              <a:rPr lang="en-GB" altLang="en-US" sz="2400" b="1" dirty="0">
                <a:solidFill>
                  <a:srgbClr val="00B050"/>
                </a:solidFill>
              </a:rPr>
              <a:t>EU tender rules</a:t>
            </a:r>
          </a:p>
          <a:p>
            <a:pPr lvl="1">
              <a:defRPr/>
            </a:pPr>
            <a:r>
              <a:rPr lang="en-GB" altLang="en-US" sz="2400" dirty="0">
                <a:solidFill>
                  <a:srgbClr val="00B050"/>
                </a:solidFill>
              </a:rPr>
              <a:t>6 weeks to deliver your bid</a:t>
            </a:r>
          </a:p>
          <a:p>
            <a:pPr lvl="1">
              <a:defRPr/>
            </a:pPr>
            <a:r>
              <a:rPr lang="en-GB" altLang="en-US" sz="2400" dirty="0">
                <a:solidFill>
                  <a:srgbClr val="00B050"/>
                </a:solidFill>
              </a:rPr>
              <a:t>Max. 20% of the requirements are allowed to be changed during the project</a:t>
            </a:r>
            <a:endParaRPr lang="da-DK" altLang="en-US" sz="2400" dirty="0">
              <a:solidFill>
                <a:srgbClr val="00B050"/>
              </a:solidFill>
            </a:endParaRPr>
          </a:p>
        </p:txBody>
      </p:sp>
    </p:spTree>
    <p:extLst>
      <p:ext uri="{BB962C8B-B14F-4D97-AF65-F5344CB8AC3E}">
        <p14:creationId xmlns:p14="http://schemas.microsoft.com/office/powerpoint/2010/main" val="1504376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b="0"/>
              <a:t>Agile Unified Process</a:t>
            </a:r>
            <a:endParaRPr lang="da-DK" b="0"/>
          </a:p>
        </p:txBody>
      </p:sp>
      <p:sp>
        <p:nvSpPr>
          <p:cNvPr id="5" name="Pladsholder til indhold 4"/>
          <p:cNvSpPr>
            <a:spLocks noGrp="1"/>
          </p:cNvSpPr>
          <p:nvPr>
            <p:ph sz="quarter" idx="12"/>
          </p:nvPr>
        </p:nvSpPr>
        <p:spPr>
          <a:xfrm>
            <a:off x="510347" y="1628800"/>
            <a:ext cx="8086620" cy="5040560"/>
          </a:xfrm>
        </p:spPr>
        <p:txBody>
          <a:bodyPr>
            <a:normAutofit fontScale="85000" lnSpcReduction="10000"/>
          </a:bodyPr>
          <a:lstStyle/>
          <a:p>
            <a:pPr marL="0" indent="0">
              <a:buNone/>
            </a:pPr>
            <a:r>
              <a:rPr lang="en-GB" b="1"/>
              <a:t>Customizing UP </a:t>
            </a:r>
          </a:p>
          <a:p>
            <a:pPr lvl="1"/>
            <a:r>
              <a:rPr lang="en-GB"/>
              <a:t>Prefer small set of UP activities and artefacts – keep it simple</a:t>
            </a:r>
          </a:p>
          <a:p>
            <a:pPr lvl="1"/>
            <a:r>
              <a:rPr lang="en-GB"/>
              <a:t>Focus on early programming, not early documentation</a:t>
            </a:r>
          </a:p>
          <a:p>
            <a:pPr lvl="1"/>
            <a:endParaRPr lang="en-GB" sz="800"/>
          </a:p>
          <a:p>
            <a:pPr marL="0" indent="0">
              <a:buNone/>
            </a:pPr>
            <a:r>
              <a:rPr lang="en-GB" b="1"/>
              <a:t>Evolutionary Analysis &amp; Design </a:t>
            </a:r>
          </a:p>
          <a:p>
            <a:pPr lvl="1"/>
            <a:r>
              <a:rPr lang="en-GB"/>
              <a:t>Requirements and design are not completed before implementation</a:t>
            </a:r>
          </a:p>
          <a:p>
            <a:pPr lvl="1"/>
            <a:r>
              <a:rPr lang="en-GB"/>
              <a:t>They adaptively emerge through iterations based on feedback </a:t>
            </a:r>
          </a:p>
          <a:p>
            <a:pPr lvl="1"/>
            <a:endParaRPr lang="en-GB" sz="800"/>
          </a:p>
          <a:p>
            <a:pPr marL="0" indent="0">
              <a:buNone/>
            </a:pPr>
            <a:r>
              <a:rPr lang="en-GB" b="1"/>
              <a:t>Agile models</a:t>
            </a:r>
          </a:p>
          <a:p>
            <a:pPr lvl="1"/>
            <a:r>
              <a:rPr lang="en-GB"/>
              <a:t>Modelling must support understanding and communication, not documentation</a:t>
            </a:r>
          </a:p>
          <a:p>
            <a:pPr lvl="1"/>
            <a:r>
              <a:rPr lang="en-GB"/>
              <a:t>Use simplest tool possible, e.g. sketching on whiteboard</a:t>
            </a:r>
          </a:p>
          <a:p>
            <a:pPr lvl="1"/>
            <a:r>
              <a:rPr lang="en-GB"/>
              <a:t>Model in pairs – to discover, understand and share understanding</a:t>
            </a:r>
          </a:p>
          <a:p>
            <a:pPr lvl="1"/>
            <a:r>
              <a:rPr lang="en-GB"/>
              <a:t>Use “good enough” simple notation; models will be inaccurate </a:t>
            </a:r>
          </a:p>
          <a:p>
            <a:pPr lvl="1"/>
            <a:endParaRPr lang="en-GB" sz="800"/>
          </a:p>
          <a:p>
            <a:pPr marL="0" indent="0">
              <a:buNone/>
            </a:pPr>
            <a:r>
              <a:rPr lang="en-GB" b="1"/>
              <a:t>Agile project management</a:t>
            </a:r>
          </a:p>
          <a:p>
            <a:pPr lvl="1"/>
            <a:r>
              <a:rPr lang="en-GB"/>
              <a:t>No </a:t>
            </a:r>
            <a:r>
              <a:rPr lang="en-GB" i="1"/>
              <a:t>detailed</a:t>
            </a:r>
            <a:r>
              <a:rPr lang="en-GB"/>
              <a:t> plan for the entire project </a:t>
            </a:r>
          </a:p>
          <a:p>
            <a:pPr lvl="1"/>
            <a:r>
              <a:rPr lang="en-GB"/>
              <a:t>High-level phase plan that estimates project end date and major milestones </a:t>
            </a:r>
          </a:p>
          <a:p>
            <a:pPr lvl="1"/>
            <a:r>
              <a:rPr lang="en-GB"/>
              <a:t>Detailed iteration plans are done adaptively from iteration to iteration</a:t>
            </a:r>
          </a:p>
          <a:p>
            <a:endParaRPr lang="da-DK"/>
          </a:p>
        </p:txBody>
      </p:sp>
    </p:spTree>
    <p:extLst>
      <p:ext uri="{BB962C8B-B14F-4D97-AF65-F5344CB8AC3E}">
        <p14:creationId xmlns:p14="http://schemas.microsoft.com/office/powerpoint/2010/main" val="11611640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822DCB-DE49-4243-BC99-272D47BAA1CF}"/>
              </a:ext>
            </a:extLst>
          </p:cNvPr>
          <p:cNvSpPr>
            <a:spLocks noGrp="1"/>
          </p:cNvSpPr>
          <p:nvPr>
            <p:ph type="body" sz="quarter" idx="10"/>
          </p:nvPr>
        </p:nvSpPr>
        <p:spPr/>
        <p:txBody>
          <a:bodyPr lIns="84134" tIns="42067" rIns="84134" bIns="42067" anchor="t"/>
          <a:lstStyle/>
          <a:p>
            <a:pPr marL="342265" indent="-342265"/>
            <a:r>
              <a:rPr lang="en-US" b="0">
                <a:ea typeface="Verdana"/>
              </a:rPr>
              <a:t>Use case exercise</a:t>
            </a:r>
          </a:p>
        </p:txBody>
      </p:sp>
      <p:sp>
        <p:nvSpPr>
          <p:cNvPr id="3" name="Content Placeholder 2">
            <a:extLst>
              <a:ext uri="{FF2B5EF4-FFF2-40B4-BE49-F238E27FC236}">
                <a16:creationId xmlns:a16="http://schemas.microsoft.com/office/drawing/2014/main" id="{19D99263-A24E-462E-8FC9-15FC866B7211}"/>
              </a:ext>
            </a:extLst>
          </p:cNvPr>
          <p:cNvSpPr>
            <a:spLocks noGrp="1"/>
          </p:cNvSpPr>
          <p:nvPr>
            <p:ph sz="quarter" idx="12"/>
          </p:nvPr>
        </p:nvSpPr>
        <p:spPr>
          <a:xfrm>
            <a:off x="510347" y="1666875"/>
            <a:ext cx="8086725" cy="4542159"/>
          </a:xfrm>
        </p:spPr>
        <p:txBody>
          <a:bodyPr lIns="84134" tIns="42067" rIns="84134" bIns="42067" anchor="t"/>
          <a:lstStyle/>
          <a:p>
            <a:pPr marL="0" indent="0">
              <a:buNone/>
            </a:pPr>
            <a:r>
              <a:rPr lang="en-US" sz="1400" dirty="0">
                <a:ea typeface="Verdana"/>
              </a:rPr>
              <a:t>Write a Use Case Description for one nontrivial user story related to your project including: </a:t>
            </a:r>
            <a:endParaRPr lang="en-US" sz="1400" dirty="0">
              <a:solidFill>
                <a:srgbClr val="000000"/>
              </a:solidFill>
              <a:ea typeface="Verdana"/>
            </a:endParaRPr>
          </a:p>
          <a:p>
            <a:pPr marL="342265" indent="-342265"/>
            <a:r>
              <a:rPr lang="en-US" sz="1400" dirty="0">
                <a:ea typeface="Verdana"/>
              </a:rPr>
              <a:t>the specific user role for the use case</a:t>
            </a:r>
            <a:endParaRPr lang="en-US" sz="1400" dirty="0">
              <a:solidFill>
                <a:srgbClr val="000000"/>
              </a:solidFill>
              <a:ea typeface="Verdana"/>
            </a:endParaRPr>
          </a:p>
          <a:p>
            <a:pPr marL="342265" indent="-342265"/>
            <a:r>
              <a:rPr lang="en-US" sz="1400" dirty="0">
                <a:ea typeface="Verdana"/>
              </a:rPr>
              <a:t>the sequence of events between the user and the system in </a:t>
            </a:r>
            <a:r>
              <a:rPr lang="en-US" sz="1400" u="sng" dirty="0">
                <a:ea typeface="Verdana"/>
              </a:rPr>
              <a:t>each</a:t>
            </a:r>
            <a:r>
              <a:rPr lang="en-US" sz="1400" dirty="0">
                <a:ea typeface="Verdana"/>
              </a:rPr>
              <a:t> of the following situations</a:t>
            </a:r>
            <a:endParaRPr lang="en-US" sz="1400" dirty="0">
              <a:solidFill>
                <a:srgbClr val="000000"/>
              </a:solidFill>
              <a:ea typeface="Verdana"/>
            </a:endParaRPr>
          </a:p>
          <a:p>
            <a:pPr marL="742315" lvl="1" indent="-285115"/>
            <a:r>
              <a:rPr lang="en-US" sz="1400" dirty="0">
                <a:ea typeface="Verdana"/>
              </a:rPr>
              <a:t>happy path</a:t>
            </a:r>
            <a:endParaRPr lang="en-US" sz="1400" dirty="0">
              <a:solidFill>
                <a:srgbClr val="000000"/>
              </a:solidFill>
              <a:ea typeface="Verdana"/>
            </a:endParaRPr>
          </a:p>
          <a:p>
            <a:pPr marL="742315" lvl="1" indent="-285115"/>
            <a:r>
              <a:rPr lang="en-US" sz="1400" dirty="0">
                <a:ea typeface="Verdana"/>
              </a:rPr>
              <a:t>the system is unable to provide the requested service (alternative flow) </a:t>
            </a:r>
            <a:endParaRPr lang="en-US" sz="1400" dirty="0">
              <a:solidFill>
                <a:srgbClr val="000000"/>
              </a:solidFill>
              <a:ea typeface="Verdana"/>
            </a:endParaRPr>
          </a:p>
          <a:p>
            <a:pPr marL="742315" lvl="1" indent="-285115"/>
            <a:r>
              <a:rPr lang="en-US" sz="1400" dirty="0">
                <a:ea typeface="Verdana"/>
              </a:rPr>
              <a:t>the user provides invalid input (alternative flow)</a:t>
            </a:r>
            <a:endParaRPr lang="en-US" sz="1400" dirty="0">
              <a:solidFill>
                <a:schemeClr val="tx1"/>
              </a:solidFill>
              <a:ea typeface="Verdana"/>
            </a:endParaRPr>
          </a:p>
          <a:p>
            <a:pPr marL="285750" lvl="1" indent="-285750"/>
            <a:r>
              <a:rPr lang="en-US" sz="1400" dirty="0">
                <a:ea typeface="Verdana"/>
              </a:rPr>
              <a:t>Guidelines:</a:t>
            </a:r>
            <a:endParaRPr lang="en-US" sz="1400" dirty="0">
              <a:solidFill>
                <a:srgbClr val="000000"/>
              </a:solidFill>
              <a:ea typeface="Verdana"/>
            </a:endParaRPr>
          </a:p>
          <a:p>
            <a:pPr marL="685800" lvl="2" indent="-285750"/>
            <a:r>
              <a:rPr lang="en-US" sz="1400" dirty="0">
                <a:ea typeface="Verdana"/>
              </a:rPr>
              <a:t>as stepwise interactions between the actor and the system</a:t>
            </a:r>
            <a:endParaRPr lang="en-US" sz="1400" dirty="0">
              <a:solidFill>
                <a:srgbClr val="000000"/>
              </a:solidFill>
              <a:ea typeface="Verdana"/>
            </a:endParaRPr>
          </a:p>
          <a:p>
            <a:pPr marL="685800" lvl="2" indent="-285750"/>
            <a:r>
              <a:rPr lang="en-US" sz="1400" dirty="0">
                <a:ea typeface="Verdana"/>
              </a:rPr>
              <a:t>as seen from the actors perspective</a:t>
            </a:r>
            <a:endParaRPr lang="en-US" sz="1400" dirty="0">
              <a:solidFill>
                <a:srgbClr val="000000"/>
              </a:solidFill>
              <a:ea typeface="Verdana"/>
            </a:endParaRPr>
          </a:p>
          <a:p>
            <a:pPr marL="685800" lvl="2" indent="-285750"/>
            <a:r>
              <a:rPr lang="en-US" sz="1400" dirty="0">
                <a:ea typeface="Verdana"/>
              </a:rPr>
              <a:t>as actor </a:t>
            </a:r>
            <a:r>
              <a:rPr lang="en-US" sz="1400" b="1" dirty="0">
                <a:ea typeface="Verdana"/>
              </a:rPr>
              <a:t>intentions</a:t>
            </a:r>
            <a:r>
              <a:rPr lang="en-US" sz="1400" dirty="0">
                <a:ea typeface="Verdana"/>
              </a:rPr>
              <a:t> (not what it done on user interface - e.g. push xx-button)</a:t>
            </a:r>
            <a:endParaRPr lang="en-US" sz="1400" dirty="0">
              <a:solidFill>
                <a:srgbClr val="000000"/>
              </a:solidFill>
              <a:ea typeface="Verdana"/>
            </a:endParaRPr>
          </a:p>
          <a:p>
            <a:pPr marL="685800" lvl="2" indent="-285750"/>
            <a:r>
              <a:rPr lang="en-US" sz="1400" dirty="0">
                <a:ea typeface="Verdana"/>
              </a:rPr>
              <a:t>use active verb (e.g. "actor selects type of item</a:t>
            </a:r>
            <a:r>
              <a:rPr lang="en-US" sz="1400" dirty="0" smtClean="0">
                <a:ea typeface="Verdana"/>
              </a:rPr>
              <a:t>")</a:t>
            </a:r>
            <a:r>
              <a:rPr lang="en-US" dirty="0">
                <a:solidFill>
                  <a:schemeClr val="tx1"/>
                </a:solidFill>
                <a:latin typeface="+mn-ea"/>
                <a:cs typeface="+mn-ea"/>
              </a:rPr>
              <a:t/>
            </a:r>
            <a:br>
              <a:rPr lang="en-US" dirty="0">
                <a:solidFill>
                  <a:schemeClr val="tx1"/>
                </a:solidFill>
                <a:latin typeface="+mn-ea"/>
                <a:cs typeface="+mn-ea"/>
              </a:rPr>
            </a:br>
            <a:r>
              <a:rPr lang="en-US" sz="1400" dirty="0">
                <a:ea typeface="Verdana"/>
              </a:rPr>
              <a:t> </a:t>
            </a:r>
            <a:r>
              <a:rPr lang="en-US" dirty="0">
                <a:solidFill>
                  <a:schemeClr val="tx1"/>
                </a:solidFill>
                <a:latin typeface="+mn-ea"/>
                <a:cs typeface="+mn-ea"/>
              </a:rPr>
              <a:t/>
            </a:r>
            <a:br>
              <a:rPr lang="en-US" dirty="0">
                <a:solidFill>
                  <a:schemeClr val="tx1"/>
                </a:solidFill>
                <a:latin typeface="+mn-ea"/>
                <a:cs typeface="+mn-ea"/>
              </a:rPr>
            </a:br>
            <a:endParaRPr lang="en-US" sz="1400" dirty="0">
              <a:ea typeface="Verdana"/>
            </a:endParaRPr>
          </a:p>
        </p:txBody>
      </p:sp>
    </p:spTree>
    <p:extLst>
      <p:ext uri="{BB962C8B-B14F-4D97-AF65-F5344CB8AC3E}">
        <p14:creationId xmlns:p14="http://schemas.microsoft.com/office/powerpoint/2010/main" val="39248110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lIns="84134" tIns="42067" rIns="84134" bIns="42067" anchor="t"/>
          <a:lstStyle/>
          <a:p>
            <a:pPr marL="342265" indent="-342265"/>
            <a:r>
              <a:rPr lang="en-GB" b="0"/>
              <a:t>UP Exercise</a:t>
            </a:r>
            <a:endParaRPr lang="da-DK" b="0">
              <a:ea typeface="Verdana"/>
            </a:endParaRPr>
          </a:p>
        </p:txBody>
      </p:sp>
      <p:sp>
        <p:nvSpPr>
          <p:cNvPr id="5" name="Pladsholder til indhold 4"/>
          <p:cNvSpPr>
            <a:spLocks noGrp="1"/>
          </p:cNvSpPr>
          <p:nvPr>
            <p:ph sz="quarter" idx="12"/>
          </p:nvPr>
        </p:nvSpPr>
        <p:spPr>
          <a:xfrm>
            <a:off x="510346" y="2116874"/>
            <a:ext cx="8526149" cy="4480478"/>
          </a:xfrm>
        </p:spPr>
        <p:txBody>
          <a:bodyPr>
            <a:normAutofit/>
          </a:bodyPr>
          <a:lstStyle/>
          <a:p>
            <a:pPr marL="457200" indent="-457200">
              <a:spcBef>
                <a:spcPts val="0"/>
              </a:spcBef>
              <a:spcAft>
                <a:spcPts val="1200"/>
              </a:spcAft>
              <a:buFont typeface="+mj-lt"/>
              <a:buAutoNum type="arabicPeriod"/>
              <a:tabLst>
                <a:tab pos="1520825" algn="l"/>
              </a:tabLst>
            </a:pPr>
            <a:r>
              <a:rPr lang="en-GB" dirty="0"/>
              <a:t>List:	Artefacts used in XP, Scrum and UP</a:t>
            </a:r>
            <a:br>
              <a:rPr lang="en-GB" dirty="0"/>
            </a:br>
            <a:r>
              <a:rPr lang="en-GB" dirty="0"/>
              <a:t>	respectively</a:t>
            </a:r>
          </a:p>
          <a:p>
            <a:pPr marL="457200" indent="-457200">
              <a:spcBef>
                <a:spcPts val="0"/>
              </a:spcBef>
              <a:spcAft>
                <a:spcPts val="1200"/>
              </a:spcAft>
              <a:buFont typeface="+mj-lt"/>
              <a:buAutoNum type="arabicPeriod"/>
              <a:tabLst>
                <a:tab pos="1520825" algn="l"/>
              </a:tabLst>
            </a:pPr>
            <a:r>
              <a:rPr lang="en-GB" dirty="0"/>
              <a:t>List: 	Activities carried out in XP, Scrum and</a:t>
            </a:r>
            <a:br>
              <a:rPr lang="en-GB" dirty="0"/>
            </a:br>
            <a:r>
              <a:rPr lang="en-GB" dirty="0"/>
              <a:t>	UP respectively</a:t>
            </a:r>
          </a:p>
          <a:p>
            <a:pPr marL="457200" indent="-457200">
              <a:spcBef>
                <a:spcPts val="0"/>
              </a:spcBef>
              <a:spcAft>
                <a:spcPts val="1200"/>
              </a:spcAft>
              <a:buFont typeface="+mj-lt"/>
              <a:buAutoNum type="arabicPeriod"/>
              <a:tabLst>
                <a:tab pos="1520825" algn="l"/>
              </a:tabLst>
            </a:pPr>
            <a:r>
              <a:rPr lang="en-GB" dirty="0"/>
              <a:t>List: 	Roles used in XP, Scrum and UP</a:t>
            </a:r>
            <a:br>
              <a:rPr lang="en-GB" dirty="0"/>
            </a:br>
            <a:r>
              <a:rPr lang="en-GB" dirty="0"/>
              <a:t>	respectively</a:t>
            </a:r>
          </a:p>
          <a:p>
            <a:pPr marL="457200" indent="-457200">
              <a:spcBef>
                <a:spcPts val="0"/>
              </a:spcBef>
              <a:spcAft>
                <a:spcPts val="1200"/>
              </a:spcAft>
              <a:buFont typeface="+mj-lt"/>
              <a:buAutoNum type="arabicPeriod"/>
              <a:tabLst>
                <a:tab pos="1520825" algn="l"/>
              </a:tabLst>
            </a:pPr>
            <a:r>
              <a:rPr lang="en-GB" dirty="0"/>
              <a:t>List: 	Similarities between UP and XP/Scrum</a:t>
            </a:r>
          </a:p>
          <a:p>
            <a:pPr marL="457200" indent="-457200">
              <a:spcBef>
                <a:spcPts val="0"/>
              </a:spcBef>
              <a:spcAft>
                <a:spcPts val="1200"/>
              </a:spcAft>
              <a:buFont typeface="+mj-lt"/>
              <a:buAutoNum type="arabicPeriod"/>
              <a:tabLst>
                <a:tab pos="1520825" algn="l"/>
              </a:tabLst>
            </a:pPr>
            <a:r>
              <a:rPr lang="en-GB" dirty="0"/>
              <a:t>List: 	Differences between UP and XP/Scrum</a:t>
            </a:r>
          </a:p>
          <a:p>
            <a:endParaRPr lang="da-DK" dirty="0"/>
          </a:p>
        </p:txBody>
      </p:sp>
    </p:spTree>
    <p:extLst>
      <p:ext uri="{BB962C8B-B14F-4D97-AF65-F5344CB8AC3E}">
        <p14:creationId xmlns:p14="http://schemas.microsoft.com/office/powerpoint/2010/main" val="3438083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sz="3000" b="0"/>
              <a:t>UP is a generic process framework</a:t>
            </a:r>
            <a:endParaRPr lang="da-DK" sz="3000" b="0"/>
          </a:p>
        </p:txBody>
      </p:sp>
      <p:sp>
        <p:nvSpPr>
          <p:cNvPr id="3" name="Pladsholder til indhold 2"/>
          <p:cNvSpPr>
            <a:spLocks noGrp="1"/>
          </p:cNvSpPr>
          <p:nvPr>
            <p:ph sz="quarter" idx="12"/>
          </p:nvPr>
        </p:nvSpPr>
        <p:spPr>
          <a:xfrm>
            <a:off x="510347" y="2116874"/>
            <a:ext cx="8086620" cy="4552486"/>
          </a:xfrm>
        </p:spPr>
        <p:txBody>
          <a:bodyPr lIns="84134" tIns="42067" rIns="84134" bIns="42067" anchor="t">
            <a:normAutofit fontScale="85000" lnSpcReduction="10000"/>
          </a:bodyPr>
          <a:lstStyle/>
          <a:p>
            <a:pPr marL="0" indent="0">
              <a:buNone/>
            </a:pPr>
            <a:r>
              <a:rPr lang="en-GB">
                <a:latin typeface="Calibri"/>
              </a:rPr>
              <a:t>UP is adaptable framework which can be specialized for a very large class of software systems</a:t>
            </a:r>
          </a:p>
          <a:p>
            <a:pPr marL="342265" indent="-342265"/>
            <a:endParaRPr lang="en-GB" sz="2000">
              <a:latin typeface="Calibri"/>
            </a:endParaRPr>
          </a:p>
          <a:p>
            <a:pPr marL="342265" indent="-342265"/>
            <a:r>
              <a:rPr lang="en-GB" sz="2000">
                <a:latin typeface="Calibri"/>
              </a:rPr>
              <a:t>RUP (Rational Unified Process) is commercial IBM product </a:t>
            </a:r>
            <a:r>
              <a:rPr lang="en-GB" sz="2000">
                <a:latin typeface="Calibri"/>
                <a:hlinkClick r:id="rId2"/>
              </a:rPr>
              <a:t>http://en.wikipedia.org/wiki/Rational_Unified_Process</a:t>
            </a:r>
            <a:endParaRPr lang="en-GB" sz="2000">
              <a:latin typeface="Calibri"/>
            </a:endParaRPr>
          </a:p>
          <a:p>
            <a:pPr marL="742315" lvl="1" indent="-285115"/>
            <a:endParaRPr lang="en-GB" sz="2000">
              <a:latin typeface="Calibri"/>
            </a:endParaRPr>
          </a:p>
          <a:p>
            <a:pPr marL="342265" indent="-342265"/>
            <a:r>
              <a:rPr lang="en-GB" sz="2000" err="1">
                <a:latin typeface="Calibri"/>
              </a:rPr>
              <a:t>OpenUP</a:t>
            </a:r>
            <a:r>
              <a:rPr lang="en-GB" sz="2000">
                <a:latin typeface="Calibri"/>
              </a:rPr>
              <a:t> is open source version</a:t>
            </a:r>
          </a:p>
          <a:p>
            <a:pPr marL="742315" lvl="1" indent="-285115"/>
            <a:r>
              <a:rPr lang="en-GB" sz="2000">
                <a:latin typeface="Calibri"/>
                <a:hlinkClick r:id="rId3"/>
              </a:rPr>
              <a:t>http://epf.eclipse.org/wikis/openup/</a:t>
            </a:r>
            <a:endParaRPr lang="en-GB" sz="2000">
              <a:latin typeface="Calibri"/>
            </a:endParaRPr>
          </a:p>
          <a:p>
            <a:pPr marL="742315" lvl="1" indent="-285115"/>
            <a:endParaRPr lang="en-GB" sz="2000">
              <a:latin typeface="Calibri"/>
            </a:endParaRPr>
          </a:p>
          <a:p>
            <a:pPr marL="342265" indent="-342265"/>
            <a:r>
              <a:rPr lang="en-GB" sz="2000">
                <a:latin typeface="Calibri"/>
              </a:rPr>
              <a:t>Basis Unified Process (BUP) is for small and agile projects </a:t>
            </a:r>
            <a:r>
              <a:rPr lang="en-GB" sz="2000">
                <a:latin typeface="Calibri"/>
                <a:hlinkClick r:id="rId4" invalidUrl="https://www.eclipse.org/proposals/beacon/Basic Unified Process.pdf"/>
              </a:rPr>
              <a:t>https://www.eclipse.org/proposals/beacon/Basic%20Unified%20Process.pdf</a:t>
            </a:r>
            <a:endParaRPr lang="en-GB" sz="2000">
              <a:latin typeface="Calibri"/>
            </a:endParaRPr>
          </a:p>
          <a:p>
            <a:pPr marL="742315" lvl="1" indent="-285115"/>
            <a:endParaRPr lang="en-GB" sz="2000">
              <a:latin typeface="Calibri"/>
            </a:endParaRPr>
          </a:p>
          <a:p>
            <a:pPr marL="342265" indent="-342265"/>
            <a:r>
              <a:rPr lang="en-GB" sz="2000">
                <a:latin typeface="Calibri"/>
              </a:rPr>
              <a:t>Agile Unified Process (AUP) is another simplified version of UP </a:t>
            </a:r>
            <a:r>
              <a:rPr lang="en-GB" sz="2000">
                <a:latin typeface="Calibri"/>
                <a:hlinkClick r:id="rId5"/>
              </a:rPr>
              <a:t>http://www.ambysoft.com/unifiedprocess/agileUP.html</a:t>
            </a:r>
            <a:endParaRPr lang="en-GB" sz="2000">
              <a:latin typeface="Calibri"/>
            </a:endParaRPr>
          </a:p>
          <a:p>
            <a:pPr marL="742315" lvl="1" indent="-285115"/>
            <a:endParaRPr lang="en-GB" sz="1800">
              <a:latin typeface="Calibri"/>
            </a:endParaRPr>
          </a:p>
          <a:p>
            <a:pPr marL="0" indent="0">
              <a:buNone/>
            </a:pPr>
            <a:r>
              <a:rPr lang="en-GB">
                <a:latin typeface="Calibri"/>
              </a:rPr>
              <a:t>Many more versions exist – many companies have their own instance(s</a:t>
            </a:r>
            <a:r>
              <a:rPr lang="en-GB" sz="2600">
                <a:latin typeface="Calibri"/>
              </a:rPr>
              <a:t>)</a:t>
            </a:r>
          </a:p>
          <a:p>
            <a:pPr marL="342265" indent="-342265"/>
            <a:endParaRPr lang="en-GB" sz="1800">
              <a:latin typeface="Calibri"/>
            </a:endParaRPr>
          </a:p>
        </p:txBody>
      </p:sp>
    </p:spTree>
    <p:extLst>
      <p:ext uri="{BB962C8B-B14F-4D97-AF65-F5344CB8AC3E}">
        <p14:creationId xmlns:p14="http://schemas.microsoft.com/office/powerpoint/2010/main" val="6003797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b="0"/>
              <a:t>Software Development</a:t>
            </a:r>
          </a:p>
        </p:txBody>
      </p:sp>
      <p:graphicFrame>
        <p:nvGraphicFramePr>
          <p:cNvPr id="8" name="Content Placeholder 7"/>
          <p:cNvGraphicFramePr>
            <a:graphicFrameLocks noGrp="1"/>
          </p:cNvGraphicFramePr>
          <p:nvPr>
            <p:ph sz="quarter" idx="12"/>
            <p:extLst>
              <p:ext uri="{D42A27DB-BD31-4B8C-83A1-F6EECF244321}">
                <p14:modId xmlns:p14="http://schemas.microsoft.com/office/powerpoint/2010/main" val="1592985484"/>
              </p:ext>
            </p:extLst>
          </p:nvPr>
        </p:nvGraphicFramePr>
        <p:xfrm>
          <a:off x="509588" y="2116138"/>
          <a:ext cx="8086725" cy="3587576"/>
        </p:xfrm>
        <a:graphic>
          <a:graphicData uri="http://schemas.openxmlformats.org/drawingml/2006/table">
            <a:tbl>
              <a:tblPr firstRow="1" bandRow="1">
                <a:tableStyleId>{5C22544A-7EE6-4342-B048-85BDC9FD1C3A}</a:tableStyleId>
              </a:tblPr>
              <a:tblGrid>
                <a:gridCol w="2695575">
                  <a:extLst>
                    <a:ext uri="{9D8B030D-6E8A-4147-A177-3AD203B41FA5}">
                      <a16:colId xmlns:a16="http://schemas.microsoft.com/office/drawing/2014/main" val="20000"/>
                    </a:ext>
                  </a:extLst>
                </a:gridCol>
                <a:gridCol w="2695575">
                  <a:extLst>
                    <a:ext uri="{9D8B030D-6E8A-4147-A177-3AD203B41FA5}">
                      <a16:colId xmlns:a16="http://schemas.microsoft.com/office/drawing/2014/main" val="20001"/>
                    </a:ext>
                  </a:extLst>
                </a:gridCol>
                <a:gridCol w="2695575">
                  <a:extLst>
                    <a:ext uri="{9D8B030D-6E8A-4147-A177-3AD203B41FA5}">
                      <a16:colId xmlns:a16="http://schemas.microsoft.com/office/drawing/2014/main" val="20002"/>
                    </a:ext>
                  </a:extLst>
                </a:gridCol>
              </a:tblGrid>
              <a:tr h="527710">
                <a:tc>
                  <a:txBody>
                    <a:bodyPr/>
                    <a:lstStyle/>
                    <a:p>
                      <a:pPr>
                        <a:buNone/>
                      </a:pPr>
                      <a:r>
                        <a:rPr lang="en-US"/>
                        <a:t>Waterfall</a:t>
                      </a:r>
                    </a:p>
                  </a:txBody>
                  <a:tcPr/>
                </a:tc>
                <a:tc>
                  <a:txBody>
                    <a:bodyPr/>
                    <a:lstStyle/>
                    <a:p>
                      <a:pPr>
                        <a:buNone/>
                      </a:pPr>
                      <a:r>
                        <a:rPr lang="en-US"/>
                        <a:t>UP</a:t>
                      </a:r>
                    </a:p>
                  </a:txBody>
                  <a:tcPr/>
                </a:tc>
                <a:tc>
                  <a:txBody>
                    <a:bodyPr/>
                    <a:lstStyle/>
                    <a:p>
                      <a:pPr>
                        <a:buNone/>
                      </a:pPr>
                      <a:r>
                        <a:rPr lang="en-US"/>
                        <a:t>Agile (Scrum/XP)</a:t>
                      </a:r>
                    </a:p>
                  </a:txBody>
                  <a:tcPr/>
                </a:tc>
                <a:extLst>
                  <a:ext uri="{0D108BD9-81ED-4DB2-BD59-A6C34878D82A}">
                    <a16:rowId xmlns:a16="http://schemas.microsoft.com/office/drawing/2014/main" val="10000"/>
                  </a:ext>
                </a:extLst>
              </a:tr>
              <a:tr h="1217200">
                <a:tc>
                  <a:txBody>
                    <a:bodyPr/>
                    <a:lstStyle/>
                    <a:p>
                      <a:pPr marL="285750" indent="-285750">
                        <a:buFont typeface="Arial" charset="0"/>
                        <a:buChar char="•"/>
                      </a:pPr>
                      <a:r>
                        <a:rPr lang="en-US"/>
                        <a:t>Sequential</a:t>
                      </a:r>
                    </a:p>
                    <a:p>
                      <a:pPr marL="285750" indent="-285750">
                        <a:buFont typeface="Arial" charset="0"/>
                        <a:buChar char="•"/>
                      </a:pPr>
                      <a:r>
                        <a:rPr lang="en-US"/>
                        <a:t>Process</a:t>
                      </a:r>
                    </a:p>
                    <a:p>
                      <a:pPr marL="285750" indent="-285750">
                        <a:buFont typeface="Arial" charset="0"/>
                        <a:buChar char="•"/>
                      </a:pPr>
                      <a:r>
                        <a:rPr lang="en-US"/>
                        <a:t>All</a:t>
                      </a:r>
                      <a:r>
                        <a:rPr lang="en-US" baseline="0"/>
                        <a:t> design up front</a:t>
                      </a:r>
                    </a:p>
                    <a:p>
                      <a:pPr marL="285750" indent="-285750">
                        <a:buFont typeface="Arial" charset="0"/>
                        <a:buChar char="•"/>
                      </a:pPr>
                      <a:r>
                        <a:rPr lang="en-US" baseline="0"/>
                        <a:t>Process heavy</a:t>
                      </a:r>
                    </a:p>
                  </a:txBody>
                  <a:tcPr/>
                </a:tc>
                <a:tc>
                  <a:txBody>
                    <a:bodyPr/>
                    <a:lstStyle/>
                    <a:p>
                      <a:pPr marL="285750" indent="-285750">
                        <a:buFont typeface="Arial" charset="0"/>
                        <a:buChar char="•"/>
                      </a:pPr>
                      <a:r>
                        <a:rPr lang="en-US"/>
                        <a:t>Iterative</a:t>
                      </a:r>
                    </a:p>
                    <a:p>
                      <a:pPr marL="285750" lvl="0" indent="-285750">
                        <a:buFont typeface="Arial" charset="0"/>
                        <a:buChar char="•"/>
                      </a:pPr>
                      <a:r>
                        <a:rPr lang="en-US"/>
                        <a:t>Incremental</a:t>
                      </a:r>
                    </a:p>
                    <a:p>
                      <a:pPr marL="285750" indent="-285750">
                        <a:buFont typeface="Arial" charset="0"/>
                        <a:buChar char="•"/>
                      </a:pPr>
                      <a:r>
                        <a:rPr lang="en-US"/>
                        <a:t>Can be process heavy</a:t>
                      </a:r>
                    </a:p>
                  </a:txBody>
                  <a:tcPr/>
                </a:tc>
                <a:tc>
                  <a:txBody>
                    <a:bodyPr/>
                    <a:lstStyle/>
                    <a:p>
                      <a:pPr marL="285750" indent="-285750">
                        <a:buFont typeface="Arial" charset="0"/>
                        <a:buChar char="•"/>
                      </a:pPr>
                      <a:r>
                        <a:rPr lang="en-US"/>
                        <a:t>Iterative</a:t>
                      </a:r>
                    </a:p>
                    <a:p>
                      <a:pPr marL="285750" indent="-285750">
                        <a:buFont typeface="Arial" charset="0"/>
                        <a:buChar char="•"/>
                      </a:pPr>
                      <a:r>
                        <a:rPr lang="en-US"/>
                        <a:t>Incremental</a:t>
                      </a:r>
                    </a:p>
                    <a:p>
                      <a:pPr marL="285750" indent="-285750">
                        <a:buFont typeface="Arial" charset="0"/>
                        <a:buChar char="•"/>
                      </a:pPr>
                      <a:r>
                        <a:rPr lang="en-US"/>
                        <a:t>Can be process light</a:t>
                      </a:r>
                    </a:p>
                  </a:txBody>
                  <a:tcPr/>
                </a:tc>
                <a:extLst>
                  <a:ext uri="{0D108BD9-81ED-4DB2-BD59-A6C34878D82A}">
                    <a16:rowId xmlns:a16="http://schemas.microsoft.com/office/drawing/2014/main" val="10001"/>
                  </a:ext>
                </a:extLst>
              </a:tr>
              <a:tr h="1842666">
                <a:tc>
                  <a:txBody>
                    <a:bodyPr/>
                    <a:lstStyle/>
                    <a:p>
                      <a:pPr marL="285750" marR="0" lvl="0" indent="-285750" algn="l" defTabSz="457184" rtl="0" eaLnBrk="1" fontAlgn="auto" latinLnBrk="0" hangingPunct="1">
                        <a:lnSpc>
                          <a:spcPct val="100000"/>
                        </a:lnSpc>
                        <a:spcBef>
                          <a:spcPts val="0"/>
                        </a:spcBef>
                        <a:spcAft>
                          <a:spcPts val="0"/>
                        </a:spcAft>
                        <a:buClrTx/>
                        <a:buSzTx/>
                        <a:buFont typeface="Arial" charset="0"/>
                        <a:buNone/>
                        <a:tabLst/>
                        <a:defRPr/>
                      </a:pPr>
                      <a:endParaRPr lang="en-US"/>
                    </a:p>
                  </a:txBody>
                  <a:tcPr>
                    <a:solidFill>
                      <a:schemeClr val="bg1"/>
                    </a:solidFill>
                  </a:tcPr>
                </a:tc>
                <a:tc>
                  <a:txBody>
                    <a:bodyPr/>
                    <a:lstStyle/>
                    <a:p>
                      <a:pPr marL="0" indent="0">
                        <a:buFont typeface="Arial" charset="0"/>
                        <a:buNone/>
                      </a:pPr>
                      <a:endParaRPr lang="en-US"/>
                    </a:p>
                  </a:txBody>
                  <a:tcPr>
                    <a:solidFill>
                      <a:schemeClr val="bg1"/>
                    </a:solidFill>
                  </a:tcPr>
                </a:tc>
                <a:tc>
                  <a:txBody>
                    <a:bodyPr/>
                    <a:lstStyle/>
                    <a:p>
                      <a:pPr marL="0" indent="0">
                        <a:buFont typeface="Arial" charset="0"/>
                        <a:buNone/>
                      </a:pPr>
                      <a:endParaRPr lang="en-US"/>
                    </a:p>
                  </a:txBody>
                  <a:tcPr>
                    <a:solidFill>
                      <a:schemeClr val="bg1"/>
                    </a:solidFill>
                  </a:tcPr>
                </a:tc>
                <a:extLst>
                  <a:ext uri="{0D108BD9-81ED-4DB2-BD59-A6C34878D82A}">
                    <a16:rowId xmlns:a16="http://schemas.microsoft.com/office/drawing/2014/main" val="10002"/>
                  </a:ext>
                </a:extLst>
              </a:tr>
            </a:tbl>
          </a:graphicData>
        </a:graphic>
      </p:graphicFrame>
      <p:pic>
        <p:nvPicPr>
          <p:cNvPr id="9" name="Picture 8"/>
          <p:cNvPicPr>
            <a:picLocks noChangeAspect="1"/>
          </p:cNvPicPr>
          <p:nvPr/>
        </p:nvPicPr>
        <p:blipFill>
          <a:blip r:embed="rId2"/>
          <a:stretch>
            <a:fillRect/>
          </a:stretch>
        </p:blipFill>
        <p:spPr>
          <a:xfrm>
            <a:off x="502063" y="4125320"/>
            <a:ext cx="2550244" cy="1530146"/>
          </a:xfrm>
          <a:prstGeom prst="rect">
            <a:avLst/>
          </a:prstGeom>
        </p:spPr>
      </p:pic>
      <p:pic>
        <p:nvPicPr>
          <p:cNvPr id="10" name="Picture 9"/>
          <p:cNvPicPr>
            <a:picLocks noChangeAspect="1"/>
          </p:cNvPicPr>
          <p:nvPr/>
        </p:nvPicPr>
        <p:blipFill>
          <a:blip r:embed="rId3"/>
          <a:stretch>
            <a:fillRect/>
          </a:stretch>
        </p:blipFill>
        <p:spPr>
          <a:xfrm>
            <a:off x="3275856" y="4077072"/>
            <a:ext cx="2526822" cy="1626642"/>
          </a:xfrm>
          <a:prstGeom prst="rect">
            <a:avLst/>
          </a:prstGeom>
        </p:spPr>
      </p:pic>
      <p:pic>
        <p:nvPicPr>
          <p:cNvPr id="11" name="Picture 10"/>
          <p:cNvPicPr>
            <a:picLocks noChangeAspect="1"/>
          </p:cNvPicPr>
          <p:nvPr/>
        </p:nvPicPr>
        <p:blipFill>
          <a:blip r:embed="rId4"/>
          <a:stretch>
            <a:fillRect/>
          </a:stretch>
        </p:blipFill>
        <p:spPr>
          <a:xfrm>
            <a:off x="6049841" y="4389157"/>
            <a:ext cx="2553997" cy="1002472"/>
          </a:xfrm>
          <a:prstGeom prst="rect">
            <a:avLst/>
          </a:prstGeom>
        </p:spPr>
      </p:pic>
    </p:spTree>
    <p:extLst>
      <p:ext uri="{BB962C8B-B14F-4D97-AF65-F5344CB8AC3E}">
        <p14:creationId xmlns:p14="http://schemas.microsoft.com/office/powerpoint/2010/main" val="346574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p:txBody>
          <a:bodyPr/>
          <a:lstStyle/>
          <a:p>
            <a:r>
              <a:rPr lang="en-US" b="0"/>
              <a:t>Background for Unified Process</a:t>
            </a:r>
          </a:p>
        </p:txBody>
      </p:sp>
      <p:pic>
        <p:nvPicPr>
          <p:cNvPr id="4" name="Pladsholder til indhold 3"/>
          <p:cNvPicPr>
            <a:picLocks noGrp="1" noChangeAspect="1"/>
          </p:cNvPicPr>
          <p:nvPr>
            <p:ph sz="quarter" idx="12"/>
          </p:nvPr>
        </p:nvPicPr>
        <p:blipFill>
          <a:blip r:embed="rId2">
            <a:extLst>
              <a:ext uri="{28A0092B-C50C-407E-A947-70E740481C1C}">
                <a14:useLocalDpi xmlns:a14="http://schemas.microsoft.com/office/drawing/2010/main" val="0"/>
              </a:ext>
            </a:extLst>
          </a:blip>
          <a:stretch>
            <a:fillRect/>
          </a:stretch>
        </p:blipFill>
        <p:spPr>
          <a:xfrm>
            <a:off x="2033377" y="1779975"/>
            <a:ext cx="5040560" cy="5082046"/>
          </a:xfrm>
        </p:spPr>
      </p:pic>
      <p:sp>
        <p:nvSpPr>
          <p:cNvPr id="5" name="Tekstboks 4"/>
          <p:cNvSpPr txBox="1"/>
          <p:nvPr/>
        </p:nvSpPr>
        <p:spPr>
          <a:xfrm>
            <a:off x="3203848" y="1268760"/>
            <a:ext cx="2855846" cy="461665"/>
          </a:xfrm>
          <a:prstGeom prst="rect">
            <a:avLst/>
          </a:prstGeom>
          <a:noFill/>
        </p:spPr>
        <p:txBody>
          <a:bodyPr wrap="none" rtlCol="0">
            <a:spAutoFit/>
          </a:bodyPr>
          <a:lstStyle/>
          <a:p>
            <a:r>
              <a:rPr lang="da-DK" sz="2400" err="1"/>
              <a:t>Boehm’s</a:t>
            </a:r>
            <a:r>
              <a:rPr lang="da-DK" sz="2400"/>
              <a:t> spiral model</a:t>
            </a:r>
            <a:endParaRPr lang="en-US" sz="2400"/>
          </a:p>
        </p:txBody>
      </p:sp>
    </p:spTree>
    <p:extLst>
      <p:ext uri="{BB962C8B-B14F-4D97-AF65-F5344CB8AC3E}">
        <p14:creationId xmlns:p14="http://schemas.microsoft.com/office/powerpoint/2010/main" val="3872524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b="0"/>
              <a:t>Unified Process Principles</a:t>
            </a:r>
            <a:endParaRPr lang="da-DK" b="0"/>
          </a:p>
        </p:txBody>
      </p:sp>
      <p:sp>
        <p:nvSpPr>
          <p:cNvPr id="3" name="Pladsholder til indhold 2"/>
          <p:cNvSpPr>
            <a:spLocks noGrp="1"/>
          </p:cNvSpPr>
          <p:nvPr>
            <p:ph sz="quarter" idx="12"/>
          </p:nvPr>
        </p:nvSpPr>
        <p:spPr>
          <a:xfrm>
            <a:off x="510347" y="1412776"/>
            <a:ext cx="8086620" cy="5040560"/>
          </a:xfrm>
        </p:spPr>
        <p:txBody>
          <a:bodyPr lIns="84134" tIns="42067" rIns="84134" bIns="42067" anchor="t"/>
          <a:lstStyle/>
          <a:p>
            <a:pPr marL="342265" indent="-342265"/>
            <a:r>
              <a:rPr lang="en-GB" sz="2000"/>
              <a:t>Iterative and incremental</a:t>
            </a:r>
            <a:endParaRPr lang="en-US"/>
          </a:p>
          <a:p>
            <a:pPr marL="342265" indent="-342265"/>
            <a:r>
              <a:rPr lang="en-GB" sz="2000"/>
              <a:t>Use-case driven</a:t>
            </a:r>
            <a:endParaRPr lang="en-GB" sz="2000">
              <a:ea typeface="Verdana"/>
            </a:endParaRPr>
          </a:p>
          <a:p>
            <a:pPr marL="342265" indent="-342265"/>
            <a:r>
              <a:rPr lang="en-GB" sz="2000"/>
              <a:t>Risk driven</a:t>
            </a:r>
            <a:endParaRPr lang="en-GB" sz="2000">
              <a:ea typeface="Verdana"/>
            </a:endParaRPr>
          </a:p>
          <a:p>
            <a:pPr marL="742315" lvl="1" indent="-285115"/>
            <a:r>
              <a:rPr lang="en-GB" sz="2000"/>
              <a:t>Coverage</a:t>
            </a:r>
            <a:endParaRPr lang="en-GB" sz="2000">
              <a:ea typeface="Verdana"/>
            </a:endParaRPr>
          </a:p>
          <a:p>
            <a:pPr marL="742315" lvl="1" indent="-285115"/>
            <a:r>
              <a:rPr lang="en-GB" sz="2000"/>
              <a:t>Risk</a:t>
            </a:r>
            <a:endParaRPr lang="en-GB" sz="2000">
              <a:ea typeface="Verdana"/>
            </a:endParaRPr>
          </a:p>
          <a:p>
            <a:pPr marL="742315" lvl="1" indent="-285115"/>
            <a:r>
              <a:rPr lang="en-GB" sz="2000"/>
              <a:t>Business value</a:t>
            </a:r>
            <a:endParaRPr lang="en-GB" sz="2000">
              <a:ea typeface="Verdana"/>
            </a:endParaRPr>
          </a:p>
          <a:p>
            <a:pPr marL="342265" indent="-342265"/>
            <a:r>
              <a:rPr lang="en-GB" sz="2000"/>
              <a:t>Architecture centric</a:t>
            </a:r>
            <a:endParaRPr lang="en-GB" sz="2000">
              <a:ea typeface="Verdana"/>
            </a:endParaRPr>
          </a:p>
          <a:p>
            <a:pPr marL="342265" indent="-342265"/>
            <a:endParaRPr lang="en-GB" sz="2000">
              <a:ea typeface="Verdana"/>
            </a:endParaRPr>
          </a:p>
          <a:p>
            <a:pPr marL="342265" indent="-342265"/>
            <a:r>
              <a:rPr lang="en-GB" sz="2000"/>
              <a:t>Visual modelling </a:t>
            </a:r>
            <a:endParaRPr lang="en-GB" sz="2000">
              <a:ea typeface="Verdana"/>
            </a:endParaRPr>
          </a:p>
          <a:p>
            <a:pPr marL="342265" indent="-342265"/>
            <a:r>
              <a:rPr lang="en-GB" sz="2000"/>
              <a:t>Demonstration based</a:t>
            </a:r>
            <a:endParaRPr lang="en-GB" sz="2000">
              <a:ea typeface="Verdana"/>
            </a:endParaRPr>
          </a:p>
          <a:p>
            <a:pPr marL="342265" indent="-342265"/>
            <a:r>
              <a:rPr lang="en-GB" sz="2000"/>
              <a:t>Roundtrip engineering</a:t>
            </a:r>
            <a:endParaRPr lang="en-GB" sz="2000">
              <a:ea typeface="Verdana"/>
            </a:endParaRPr>
          </a:p>
          <a:p>
            <a:pPr marL="342265" indent="-342265"/>
            <a:endParaRPr lang="en-GB" sz="2000">
              <a:ea typeface="Verdana"/>
            </a:endParaRPr>
          </a:p>
          <a:p>
            <a:pPr marL="0" indent="0">
              <a:buNone/>
            </a:pPr>
            <a:r>
              <a:rPr lang="en-GB" sz="2000">
                <a:solidFill>
                  <a:srgbClr val="00B050"/>
                </a:solidFill>
              </a:rPr>
              <a:t>RUP/UP is Use-Case driven and heavily reliant on the Unified Modelling Language or UML.</a:t>
            </a:r>
            <a:endParaRPr lang="en-GB" sz="2000">
              <a:solidFill>
                <a:srgbClr val="00B050"/>
              </a:solidFill>
              <a:ea typeface="Verdana"/>
            </a:endParaRPr>
          </a:p>
          <a:p>
            <a:pPr marL="342265" indent="-342265"/>
            <a:endParaRPr lang="en-GB" sz="2000">
              <a:ea typeface="Verdana"/>
            </a:endParaRPr>
          </a:p>
        </p:txBody>
      </p:sp>
    </p:spTree>
    <p:extLst>
      <p:ext uri="{BB962C8B-B14F-4D97-AF65-F5344CB8AC3E}">
        <p14:creationId xmlns:p14="http://schemas.microsoft.com/office/powerpoint/2010/main" val="941376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da-DK" b="0"/>
              <a:t>Iterative Development</a:t>
            </a:r>
          </a:p>
        </p:txBody>
      </p:sp>
      <p:sp>
        <p:nvSpPr>
          <p:cNvPr id="3" name="Pladsholder til indhold 2"/>
          <p:cNvSpPr>
            <a:spLocks noGrp="1"/>
          </p:cNvSpPr>
          <p:nvPr>
            <p:ph sz="quarter" idx="12"/>
          </p:nvPr>
        </p:nvSpPr>
        <p:spPr>
          <a:xfrm>
            <a:off x="510347" y="2116874"/>
            <a:ext cx="8086620" cy="4480478"/>
          </a:xfrm>
        </p:spPr>
        <p:txBody>
          <a:bodyPr>
            <a:normAutofit fontScale="92500" lnSpcReduction="10000"/>
          </a:bodyPr>
          <a:lstStyle/>
          <a:p>
            <a:r>
              <a:rPr lang="en-GB" sz="2000" dirty="0"/>
              <a:t>Development is organized into a series of short fixed-length mini projects called </a:t>
            </a:r>
            <a:r>
              <a:rPr lang="en-GB" sz="2000" b="1" dirty="0"/>
              <a:t>iterations</a:t>
            </a:r>
          </a:p>
          <a:p>
            <a:endParaRPr lang="da-DK" sz="2000" b="1" dirty="0"/>
          </a:p>
          <a:p>
            <a:r>
              <a:rPr lang="en-GB" sz="2000" dirty="0"/>
              <a:t>The outcome of each iteration is a tested, integrated and executable system</a:t>
            </a:r>
          </a:p>
          <a:p>
            <a:endParaRPr lang="da-DK" sz="2000" dirty="0"/>
          </a:p>
          <a:p>
            <a:r>
              <a:rPr lang="en-GB" sz="2000" dirty="0"/>
              <a:t>An iteration represents a complete development cycle (mini waterfall): it includes its own treatment of requirements, analysis, design, implementation and testing activities</a:t>
            </a:r>
          </a:p>
          <a:p>
            <a:endParaRPr lang="en-GB" sz="2000" dirty="0"/>
          </a:p>
          <a:p>
            <a:r>
              <a:rPr lang="en-GB" sz="2000" dirty="0"/>
              <a:t>The system grows incrementally over time, iteration by iteration</a:t>
            </a:r>
          </a:p>
          <a:p>
            <a:endParaRPr lang="da-DK" sz="2000" dirty="0"/>
          </a:p>
          <a:p>
            <a:pPr marL="0" indent="0">
              <a:buNone/>
            </a:pPr>
            <a:r>
              <a:rPr lang="en-GB" sz="2000" dirty="0">
                <a:solidFill>
                  <a:srgbClr val="FF0000"/>
                </a:solidFill>
              </a:rPr>
              <a:t>But this you already know</a:t>
            </a:r>
            <a:endParaRPr lang="da-DK" sz="2000" dirty="0">
              <a:solidFill>
                <a:srgbClr val="FF0000"/>
              </a:solidFill>
            </a:endParaRPr>
          </a:p>
        </p:txBody>
      </p:sp>
    </p:spTree>
    <p:extLst>
      <p:ext uri="{BB962C8B-B14F-4D97-AF65-F5344CB8AC3E}">
        <p14:creationId xmlns:p14="http://schemas.microsoft.com/office/powerpoint/2010/main" val="1784075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en-GB" altLang="en-US">
                <a:latin typeface="Verdana" panose="020B0604030504040204" pitchFamily="34" charset="0"/>
                <a:ea typeface="Verdana" panose="020B0604030504040204" pitchFamily="34" charset="0"/>
                <a:cs typeface="Verdana" panose="020B0604030504040204" pitchFamily="34" charset="0"/>
              </a:rPr>
              <a:t>Phases of Unified Process</a:t>
            </a:r>
            <a:endParaRPr lang="da-DK" altLang="en-US">
              <a:latin typeface="Verdana" panose="020B0604030504040204" pitchFamily="34" charset="0"/>
              <a:ea typeface="Verdana" panose="020B0604030504040204" pitchFamily="34" charset="0"/>
              <a:cs typeface="Verdana" panose="020B0604030504040204" pitchFamily="34" charset="0"/>
            </a:endParaRPr>
          </a:p>
        </p:txBody>
      </p:sp>
      <p:sp>
        <p:nvSpPr>
          <p:cNvPr id="7171" name="Rectangle 3"/>
          <p:cNvSpPr>
            <a:spLocks noGrp="1" noChangeArrowheads="1"/>
          </p:cNvSpPr>
          <p:nvPr>
            <p:ph type="body" idx="1"/>
          </p:nvPr>
        </p:nvSpPr>
        <p:spPr>
          <a:xfrm>
            <a:off x="468313" y="1844675"/>
            <a:ext cx="8229600" cy="4752677"/>
          </a:xfrm>
        </p:spPr>
        <p:txBody>
          <a:bodyPr/>
          <a:lstStyle/>
          <a:p>
            <a:pPr eaLnBrk="1" hangingPunct="1"/>
            <a:endParaRPr lang="da-DK" altLang="en-US" sz="2000"/>
          </a:p>
          <a:p>
            <a:pPr eaLnBrk="1" hangingPunct="1"/>
            <a:endParaRPr lang="da-DK" altLang="en-US" sz="2000"/>
          </a:p>
          <a:p>
            <a:pPr eaLnBrk="1" hangingPunct="1"/>
            <a:endParaRPr lang="da-DK" altLang="en-US" sz="1100"/>
          </a:p>
          <a:p>
            <a:pPr marL="0" indent="0">
              <a:buNone/>
            </a:pPr>
            <a:r>
              <a:rPr lang="en-GB" altLang="en-US" sz="2000" b="1"/>
              <a:t>A Unified Process project organizes the work and iterations across four major phases:</a:t>
            </a:r>
          </a:p>
          <a:p>
            <a:endParaRPr lang="da-DK" altLang="en-US" sz="1000"/>
          </a:p>
          <a:p>
            <a:pPr marL="457184" lvl="1" indent="0">
              <a:buNone/>
            </a:pPr>
            <a:r>
              <a:rPr lang="en-GB" altLang="en-US" sz="2000"/>
              <a:t>Each phases has a mile stone:</a:t>
            </a:r>
            <a:endParaRPr lang="da-DK" altLang="en-US" sz="2000" b="1"/>
          </a:p>
          <a:p>
            <a:pPr lvl="1"/>
            <a:r>
              <a:rPr lang="da-DK" altLang="en-US" sz="2000" b="1" err="1"/>
              <a:t>Inception</a:t>
            </a:r>
            <a:r>
              <a:rPr lang="da-DK" altLang="en-US" sz="2000"/>
              <a:t>: </a:t>
            </a:r>
            <a:r>
              <a:rPr lang="en-GB" altLang="en-US" sz="2000"/>
              <a:t>Define the scope of project (incl. go/no-go)</a:t>
            </a:r>
          </a:p>
          <a:p>
            <a:pPr lvl="1"/>
            <a:endParaRPr lang="da-DK" altLang="en-US" sz="1000"/>
          </a:p>
          <a:p>
            <a:pPr lvl="1"/>
            <a:r>
              <a:rPr lang="da-DK" altLang="en-US" sz="2000" b="1" err="1"/>
              <a:t>Elaboration</a:t>
            </a:r>
            <a:r>
              <a:rPr lang="da-DK" altLang="en-US" sz="2000"/>
              <a:t>: </a:t>
            </a:r>
            <a:r>
              <a:rPr lang="en-GB" altLang="en-US" sz="2000"/>
              <a:t>Plan project, specify features, baseline architecture (price and time)</a:t>
            </a:r>
          </a:p>
          <a:p>
            <a:pPr lvl="1"/>
            <a:endParaRPr lang="da-DK" altLang="en-US" sz="1000" b="1"/>
          </a:p>
          <a:p>
            <a:pPr lvl="1"/>
            <a:r>
              <a:rPr lang="da-DK" altLang="en-US" sz="2000" b="1"/>
              <a:t>Construction:</a:t>
            </a:r>
            <a:r>
              <a:rPr lang="da-DK" altLang="en-US" sz="2000"/>
              <a:t> </a:t>
            </a:r>
            <a:r>
              <a:rPr lang="da-DK" altLang="en-US" sz="2000" err="1"/>
              <a:t>Build</a:t>
            </a:r>
            <a:r>
              <a:rPr lang="da-DK" altLang="en-US" sz="2000"/>
              <a:t> the </a:t>
            </a:r>
            <a:r>
              <a:rPr lang="da-DK" altLang="en-US" sz="2000" err="1"/>
              <a:t>product</a:t>
            </a:r>
            <a:endParaRPr lang="da-DK" altLang="en-US" sz="2000"/>
          </a:p>
          <a:p>
            <a:pPr lvl="1"/>
            <a:endParaRPr lang="da-DK" altLang="en-US" sz="900" b="1"/>
          </a:p>
          <a:p>
            <a:pPr lvl="1"/>
            <a:r>
              <a:rPr lang="da-DK" altLang="en-US" sz="2000" b="1"/>
              <a:t>Transition</a:t>
            </a:r>
            <a:r>
              <a:rPr lang="da-DK" altLang="en-US" sz="2000"/>
              <a:t>: </a:t>
            </a:r>
            <a:r>
              <a:rPr lang="en-GB" altLang="en-US" sz="2000"/>
              <a:t>Bring the system into use (technical and organizational)</a:t>
            </a:r>
          </a:p>
          <a:p>
            <a:pPr eaLnBrk="1" hangingPunct="1">
              <a:buFontTx/>
              <a:buNone/>
            </a:pPr>
            <a:endParaRPr lang="da-DK" altLang="en-US" sz="2000"/>
          </a:p>
          <a:p>
            <a:pPr eaLnBrk="1" hangingPunct="1">
              <a:buFontTx/>
              <a:buNone/>
            </a:pPr>
            <a:endParaRPr lang="da-DK" altLang="en-US" sz="280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1556792"/>
            <a:ext cx="7896225" cy="904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44063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altLang="en-US" b="0"/>
              <a:t>UP disciplines</a:t>
            </a:r>
            <a:endParaRPr lang="en-US" b="0"/>
          </a:p>
        </p:txBody>
      </p:sp>
      <p:sp>
        <p:nvSpPr>
          <p:cNvPr id="3" name="Pladsholder til indhold 2"/>
          <p:cNvSpPr>
            <a:spLocks noGrp="1"/>
          </p:cNvSpPr>
          <p:nvPr>
            <p:ph sz="quarter" idx="12"/>
          </p:nvPr>
        </p:nvSpPr>
        <p:spPr/>
        <p:txBody>
          <a:bodyPr/>
          <a:lstStyle/>
          <a:p>
            <a:endParaRPr lang="da-DK"/>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407" y="1628800"/>
            <a:ext cx="8572500"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08088927"/>
      </p:ext>
    </p:extLst>
  </p:cSld>
  <p:clrMapOvr>
    <a:masterClrMapping/>
  </p:clrMapOvr>
</p:sld>
</file>

<file path=ppt/theme/theme1.xml><?xml version="1.0" encoding="utf-8"?>
<a:theme xmlns:a="http://schemas.openxmlformats.org/drawingml/2006/main" name="cphbusiness POWERPOINT skabelon">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E7AEDA699A6046B28BDB03A4B3ACE5" ma:contentTypeVersion="19" ma:contentTypeDescription="Create a new document." ma:contentTypeScope="" ma:versionID="0bfae579b5daebdb6e8fca23f36a0449">
  <xsd:schema xmlns:xsd="http://www.w3.org/2001/XMLSchema" xmlns:xs="http://www.w3.org/2001/XMLSchema" xmlns:p="http://schemas.microsoft.com/office/2006/metadata/properties" xmlns:ns1="http://schemas.microsoft.com/sharepoint/v3" xmlns:ns2="7d4bd1a6-963b-4ce5-9d6a-82f9bec88dc5" xmlns:ns3="d40e101a-1fec-4fbd-a9d0-ed41492f4cd8" targetNamespace="http://schemas.microsoft.com/office/2006/metadata/properties" ma:root="true" ma:fieldsID="3385377e91034a35d99aea4934408bc8" ns1:_="" ns2:_="" ns3:_="">
    <xsd:import namespace="http://schemas.microsoft.com/sharepoint/v3"/>
    <xsd:import namespace="7d4bd1a6-963b-4ce5-9d6a-82f9bec88dc5"/>
    <xsd:import namespace="d40e101a-1fec-4fbd-a9d0-ed41492f4cd8"/>
    <xsd:element name="properties">
      <xsd:complexType>
        <xsd:sequence>
          <xsd:element name="documentManagement">
            <xsd:complexType>
              <xsd:all>
                <xsd:element ref="ns2:SharedWithUsers" minOccurs="0"/>
                <xsd:element ref="ns2:SharedWithDetails" minOccurs="0"/>
                <xsd:element ref="ns3:Initials" minOccurs="0"/>
                <xsd:element ref="ns3:Semester" minOccurs="0"/>
                <xsd:element ref="ns3:Indhold" minOccurs="0"/>
                <xsd:element ref="ns3:MediaServiceMetadata" minOccurs="0"/>
                <xsd:element ref="ns3:MediaServiceFastMetadata" minOccurs="0"/>
                <xsd:element ref="ns3:MediaServiceDateTaken" minOccurs="0"/>
                <xsd:element ref="ns3:MediaServiceAutoTags" minOccurs="0"/>
                <xsd:element ref="ns3:MediaServiceLocation" minOccurs="0"/>
                <xsd:element ref="ns1:_ip_UnifiedCompliancePolicyProperties" minOccurs="0"/>
                <xsd:element ref="ns1:_ip_UnifiedCompliancePolicyUIAction"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description="" ma:hidden="true" ma:internalName="_ip_UnifiedCompliancePolicyProperties">
      <xsd:simpleType>
        <xsd:restriction base="dms:Note"/>
      </xsd:simpleType>
    </xsd:element>
    <xsd:element name="_ip_UnifiedCompliancePolicyUIAction" ma:index="20"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d4bd1a6-963b-4ce5-9d6a-82f9bec88dc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40e101a-1fec-4fbd-a9d0-ed41492f4cd8" elementFormDefault="qualified">
    <xsd:import namespace="http://schemas.microsoft.com/office/2006/documentManagement/types"/>
    <xsd:import namespace="http://schemas.microsoft.com/office/infopath/2007/PartnerControls"/>
    <xsd:element name="Initials" ma:index="10" nillable="true" ma:displayName="Flow" ma:internalName="Initials">
      <xsd:simpleType>
        <xsd:restriction base="dms:Text">
          <xsd:maxLength value="255"/>
        </xsd:restriction>
      </xsd:simpleType>
    </xsd:element>
    <xsd:element name="Semester" ma:index="12" nillable="true" ma:displayName="Semester" ma:internalName="Semester">
      <xsd:simpleType>
        <xsd:restriction base="dms:Text">
          <xsd:maxLength value="255"/>
        </xsd:restriction>
      </xsd:simpleType>
    </xsd:element>
    <xsd:element name="Indhold" ma:index="13" nillable="true" ma:displayName="Indhold" ma:internalName="Indhold">
      <xsd:simpleType>
        <xsd:restriction base="dms:Note">
          <xsd:maxLength value="255"/>
        </xsd:restriction>
      </xsd:simpleType>
    </xsd:element>
    <xsd:element name="MediaServiceMetadata" ma:index="14" nillable="true" ma:displayName="MediaServiceMetadata" ma:description="" ma:hidden="true" ma:internalName="MediaServiceMetadata" ma:readOnly="true">
      <xsd:simpleType>
        <xsd:restriction base="dms:Note"/>
      </xsd:simpleType>
    </xsd:element>
    <xsd:element name="MediaServiceFastMetadata" ma:index="15"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description="" ma:hidden="true" ma:internalName="MediaServiceDateTaken" ma:readOnly="true">
      <xsd:simpleType>
        <xsd:restriction base="dms:Text"/>
      </xsd:simpleType>
    </xsd:element>
    <xsd:element name="MediaServiceAutoTags" ma:index="17" nillable="true" ma:displayName="MediaServiceAutoTags" ma:description="" ma:internalName="MediaServiceAutoTags" ma:readOnly="true">
      <xsd:simpleType>
        <xsd:restriction base="dms:Text"/>
      </xsd:simpleType>
    </xsd:element>
    <xsd:element name="MediaServiceLocation" ma:index="18" nillable="true" ma:displayName="MediaServiceLocation" ma:description="" ma:internalName="MediaServiceLocation" ma:readOnly="true">
      <xsd:simpleType>
        <xsd:restriction base="dms:Text"/>
      </xsd:simpleType>
    </xsd:element>
    <xsd:element name="MediaServiceOCR" ma:index="21"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ma:index="11" ma:displayName="Subject"/>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Indhold xmlns="d40e101a-1fec-4fbd-a9d0-ed41492f4cd8" xsi:nil="true"/>
    <_ip_UnifiedCompliancePolicyUIAction xmlns="http://schemas.microsoft.com/sharepoint/v3" xsi:nil="true"/>
    <Initials xmlns="d40e101a-1fec-4fbd-a9d0-ed41492f4cd8" xsi:nil="true"/>
    <Semester xmlns="d40e101a-1fec-4fbd-a9d0-ed41492f4cd8"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AB8E87B-F9EF-4091-AADA-B60575BA495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d4bd1a6-963b-4ce5-9d6a-82f9bec88dc5"/>
    <ds:schemaRef ds:uri="d40e101a-1fec-4fbd-a9d0-ed41492f4cd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A5D8BF0-3767-4F03-B78D-06263EFCDB01}">
  <ds:schemaRefs>
    <ds:schemaRef ds:uri="http://www.w3.org/XML/1998/namespace"/>
    <ds:schemaRef ds:uri="http://schemas.microsoft.com/office/2006/documentManagement/types"/>
    <ds:schemaRef ds:uri="http://purl.org/dc/dcmitype/"/>
    <ds:schemaRef ds:uri="http://purl.org/dc/terms/"/>
    <ds:schemaRef ds:uri="http://schemas.openxmlformats.org/package/2006/metadata/core-properties"/>
    <ds:schemaRef ds:uri="http://schemas.microsoft.com/office/infopath/2007/PartnerControls"/>
    <ds:schemaRef ds:uri="http://schemas.microsoft.com/sharepoint/v3"/>
    <ds:schemaRef ds:uri="d40e101a-1fec-4fbd-a9d0-ed41492f4cd8"/>
    <ds:schemaRef ds:uri="7d4bd1a6-963b-4ce5-9d6a-82f9bec88dc5"/>
    <ds:schemaRef ds:uri="http://schemas.microsoft.com/office/2006/metadata/properties"/>
    <ds:schemaRef ds:uri="http://purl.org/dc/elements/1.1/"/>
  </ds:schemaRefs>
</ds:datastoreItem>
</file>

<file path=customXml/itemProps3.xml><?xml version="1.0" encoding="utf-8"?>
<ds:datastoreItem xmlns:ds="http://schemas.openxmlformats.org/officeDocument/2006/customXml" ds:itemID="{7A7449B2-B834-47C0-8CDB-9B74D32EC99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261</TotalTime>
  <Words>1148</Words>
  <Application>Microsoft Office PowerPoint</Application>
  <PresentationFormat>Skærmshow (4:3)</PresentationFormat>
  <Paragraphs>245</Paragraphs>
  <Slides>26</Slides>
  <Notes>7</Notes>
  <HiddenSlides>0</HiddenSlides>
  <MMClips>0</MMClips>
  <ScaleCrop>false</ScaleCrop>
  <HeadingPairs>
    <vt:vector size="6" baseType="variant">
      <vt:variant>
        <vt:lpstr>Benyttede skrifttyper</vt:lpstr>
      </vt:variant>
      <vt:variant>
        <vt:i4>4</vt:i4>
      </vt:variant>
      <vt:variant>
        <vt:lpstr>Tema</vt:lpstr>
      </vt:variant>
      <vt:variant>
        <vt:i4>1</vt:i4>
      </vt:variant>
      <vt:variant>
        <vt:lpstr>Slidetitler</vt:lpstr>
      </vt:variant>
      <vt:variant>
        <vt:i4>26</vt:i4>
      </vt:variant>
    </vt:vector>
  </HeadingPairs>
  <TitlesOfParts>
    <vt:vector size="31" baseType="lpstr">
      <vt:lpstr>Arial</vt:lpstr>
      <vt:lpstr>Calibri</vt:lpstr>
      <vt:lpstr>Verdana</vt:lpstr>
      <vt:lpstr>Wingdings</vt:lpstr>
      <vt:lpstr>cphbusiness POWERPOINT skabelon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Phases of Unified Process</vt:lpstr>
      <vt:lpstr>PowerPoint-præsentation</vt:lpstr>
      <vt:lpstr>PowerPoint-præsentation</vt:lpstr>
      <vt:lpstr>Relative Size of the Four Phases</vt:lpstr>
      <vt:lpstr>UP &lt;&gt; SCRUM</vt:lpstr>
      <vt:lpstr>Exercise 1</vt:lpstr>
      <vt:lpstr>UP Core practises – use-case driven</vt:lpstr>
      <vt:lpstr>PowerPoint-præsentation</vt:lpstr>
      <vt:lpstr>PowerPoint-præsentation</vt:lpstr>
      <vt:lpstr>Use case example: Borrow book (cont.)  </vt:lpstr>
      <vt:lpstr>User Stories &lt;&gt; Use Cases</vt:lpstr>
      <vt:lpstr>PowerPoint-præsentation</vt:lpstr>
      <vt:lpstr>PowerPoint-præsentation</vt:lpstr>
      <vt:lpstr>PowerPoint-præsentation</vt:lpstr>
      <vt:lpstr>When Should you Use UP?</vt:lpstr>
      <vt:lpstr>Challenges in many IT projects</vt:lpstr>
      <vt:lpstr>PowerPoint-præsentation</vt:lpstr>
      <vt:lpstr>PowerPoint-præsentation</vt:lpstr>
      <vt:lpstr>PowerPoint-præsentation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Palle Bech (PAB - Adjunkt - Cphbusiness)</dc:creator>
  <cp:lastModifiedBy>Palle Bech (PAB - Adjunkt - Cphbusiness)</cp:lastModifiedBy>
  <cp:revision>7</cp:revision>
  <dcterms:modified xsi:type="dcterms:W3CDTF">2018-04-17T20:19:06Z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0x01010050E7AEDA699A6046B28BDB03A4B3ACE5</vt:lpwstr>
  </property>
</Properties>
</file>

<file path=docProps/thumbnail.jpeg>
</file>